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410" r:id="rId3"/>
    <p:sldId id="274" r:id="rId4"/>
    <p:sldId id="431" r:id="rId5"/>
    <p:sldId id="301" r:id="rId6"/>
    <p:sldId id="407" r:id="rId7"/>
    <p:sldId id="412" r:id="rId8"/>
    <p:sldId id="432" r:id="rId9"/>
    <p:sldId id="414" r:id="rId10"/>
    <p:sldId id="415" r:id="rId11"/>
    <p:sldId id="416" r:id="rId12"/>
    <p:sldId id="417" r:id="rId13"/>
    <p:sldId id="418" r:id="rId14"/>
    <p:sldId id="419" r:id="rId15"/>
    <p:sldId id="433" r:id="rId16"/>
    <p:sldId id="434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35" r:id="rId27"/>
    <p:sldId id="429" r:id="rId28"/>
    <p:sldId id="430" r:id="rId29"/>
    <p:sldId id="411" r:id="rId30"/>
  </p:sldIdLst>
  <p:sldSz cx="12192000" cy="6858000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46CBE-A835-4E92-85B0-2C13514081EB}" v="16" dt="2022-07-25T05:58:29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58" autoAdjust="0"/>
    <p:restoredTop sz="96327" autoAdjust="0"/>
  </p:normalViewPr>
  <p:slideViewPr>
    <p:cSldViewPr snapToGrid="0">
      <p:cViewPr varScale="1">
        <p:scale>
          <a:sx n="192" d="100"/>
          <a:sy n="192" d="100"/>
        </p:scale>
        <p:origin x="208" y="616"/>
      </p:cViewPr>
      <p:guideLst>
        <p:guide orient="horz" pos="1003"/>
        <p:guide orient="horz" pos="3861"/>
        <p:guide pos="7287"/>
        <p:guide pos="3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5006" y="29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03BD602E-76A3-4357-9F94-C79269E6B022}" type="datetimeFigureOut">
              <a:rPr lang="de-DE"/>
              <a:pPr>
                <a:defRPr/>
              </a:pPr>
              <a:t>14.05.24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777F528D-2106-4E21-A5DF-73952354FF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49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050" y="739775"/>
            <a:ext cx="6565900" cy="36941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9600" y="4730750"/>
            <a:ext cx="5338800" cy="443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841" tIns="45157" rIns="86841" bIns="45157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8349990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solidFill>
            <a:srgbClr val="FFFFFF"/>
          </a:solidFill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EE0EF51A-1E28-5A55-53B9-045CE6BFF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Elevator Pitch (300 Zeichen):</a:t>
            </a:r>
          </a:p>
          <a:p>
            <a:r>
              <a:rPr lang="de-DE" dirty="0"/>
              <a:t>MISSING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Abstract:</a:t>
            </a:r>
          </a:p>
          <a:p>
            <a:r>
              <a:rPr lang="de-DE" dirty="0"/>
              <a:t>MISSING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43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39775"/>
            <a:ext cx="6565900" cy="3694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548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65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950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278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349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39775"/>
            <a:ext cx="6565900" cy="3694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382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90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11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39775"/>
            <a:ext cx="6565900" cy="3694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7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Speaker-Kurz-Bio:</a:t>
            </a:r>
          </a:p>
          <a:p>
            <a:r>
              <a:rPr lang="de-DE" sz="1000" dirty="0"/>
              <a:t>Markus Flechtner seit mehr als 30 Jahren im Oracle-Umfeld tätig. Nach einer Tätigkeit als Entwickler (Oracle-Forms, Oracle-Reports, PL/SQL) wechselte er in den DBA-Bereich. Als Berater spezialisierte er sich auf den Real </a:t>
            </a:r>
            <a:r>
              <a:rPr lang="de-DE" sz="1000" dirty="0" err="1"/>
              <a:t>Applicaton</a:t>
            </a:r>
            <a:r>
              <a:rPr lang="de-DE" sz="1000" dirty="0"/>
              <a:t> Cluster ,und Upgrade- und Migrationsprojekte. Zudem gibt er Schulungen zu den Themen „Oracle RAC“, „Oracle Multitenant“, „New Features von Oracle für DBAs“ und „PostgreSQL“. Markus Flechtner ist Co-Autor des Buches „Der Oracle DBA“ und häufiger Sprecher auf nationalen und internationalen Konferenzen. Seit 2020 ist er Oracle ACE.</a:t>
            </a:r>
          </a:p>
          <a:p>
            <a:endParaRPr lang="de-DE" sz="1000" dirty="0"/>
          </a:p>
          <a:p>
            <a:r>
              <a:rPr lang="de-DE" sz="1000" b="1" dirty="0"/>
              <a:t>Speaker-Bio:</a:t>
            </a:r>
          </a:p>
          <a:p>
            <a:r>
              <a:rPr lang="de-DE" sz="1000" dirty="0"/>
              <a:t>Markus Flechtner seit mehr als 30 Jahren im Oracle-Umfeld tätig. Aktuell ist er als </a:t>
            </a:r>
            <a:r>
              <a:rPr lang="de-DE" sz="1000" dirty="0" err="1"/>
              <a:t>Principal</a:t>
            </a:r>
            <a:r>
              <a:rPr lang="de-DE" sz="1000" dirty="0"/>
              <a:t> Consultant und Teamleiter bei der ORDIX AG beschäftigt. Seine Schwerpunkte sind Upgrade- und Migrationsprojekte, Oracle Multitenant und Real </a:t>
            </a:r>
            <a:r>
              <a:rPr lang="de-DE" sz="1000" dirty="0" err="1"/>
              <a:t>Application</a:t>
            </a:r>
            <a:r>
              <a:rPr lang="de-DE" sz="1000" dirty="0"/>
              <a:t> Cluster.</a:t>
            </a:r>
          </a:p>
          <a:p>
            <a:r>
              <a:rPr lang="en-US" sz="1000" dirty="0"/>
              <a:t>Er began seine Arbeit </a:t>
            </a:r>
            <a:r>
              <a:rPr lang="en-US" sz="1000" dirty="0" err="1"/>
              <a:t>mit</a:t>
            </a:r>
            <a:r>
              <a:rPr lang="en-US" sz="1000" dirty="0"/>
              <a:t> Oracle </a:t>
            </a:r>
            <a:r>
              <a:rPr lang="en-US" sz="1000" dirty="0" err="1"/>
              <a:t>als</a:t>
            </a:r>
            <a:r>
              <a:rPr lang="en-US" sz="1000" dirty="0"/>
              <a:t> </a:t>
            </a:r>
            <a:r>
              <a:rPr lang="en-US" sz="1000" dirty="0" err="1"/>
              <a:t>Entwickler</a:t>
            </a:r>
            <a:r>
              <a:rPr lang="en-US" sz="1000" dirty="0"/>
              <a:t> (Oracle Forms, Oracle Reports, PL/SQL) in den 1990ern. </a:t>
            </a:r>
            <a:r>
              <a:rPr lang="en-US" sz="1000" dirty="0" err="1"/>
              <a:t>Nach</a:t>
            </a:r>
            <a:r>
              <a:rPr lang="en-US" sz="1000" dirty="0"/>
              <a:t> </a:t>
            </a:r>
            <a:r>
              <a:rPr lang="en-US" sz="1000" dirty="0" err="1"/>
              <a:t>Zwischenstationen</a:t>
            </a:r>
            <a:r>
              <a:rPr lang="en-US" sz="1000" dirty="0"/>
              <a:t> </a:t>
            </a:r>
            <a:r>
              <a:rPr lang="en-US" sz="1000" dirty="0" err="1"/>
              <a:t>beim</a:t>
            </a:r>
            <a:r>
              <a:rPr lang="en-US" sz="1000" dirty="0"/>
              <a:t> Oracle Field Support und </a:t>
            </a:r>
            <a:r>
              <a:rPr lang="en-US" sz="1000" dirty="0" err="1"/>
              <a:t>als</a:t>
            </a:r>
            <a:r>
              <a:rPr lang="en-US" sz="1000" dirty="0"/>
              <a:t> DBA in </a:t>
            </a:r>
            <a:r>
              <a:rPr lang="en-US" sz="1000" dirty="0" err="1"/>
              <a:t>einer</a:t>
            </a:r>
            <a:r>
              <a:rPr lang="en-US" sz="1000" dirty="0"/>
              <a:t> </a:t>
            </a:r>
            <a:r>
              <a:rPr lang="en-US" sz="1000" dirty="0" err="1"/>
              <a:t>Wirtschaftsauskunftei</a:t>
            </a:r>
            <a:r>
              <a:rPr lang="en-US" sz="1000" dirty="0"/>
              <a:t> </a:t>
            </a:r>
            <a:r>
              <a:rPr lang="en-US" sz="1000" dirty="0" err="1"/>
              <a:t>wechselte</a:t>
            </a:r>
            <a:r>
              <a:rPr lang="en-US" sz="1000" dirty="0"/>
              <a:t> er 2008 in das </a:t>
            </a:r>
            <a:r>
              <a:rPr lang="en-US" sz="1000" dirty="0" err="1"/>
              <a:t>Beratungsgeschäft</a:t>
            </a:r>
            <a:r>
              <a:rPr lang="en-US" sz="1000" dirty="0"/>
              <a:t>.</a:t>
            </a:r>
          </a:p>
          <a:p>
            <a:r>
              <a:rPr lang="en-US" sz="1000" dirty="0" err="1"/>
              <a:t>Neben</a:t>
            </a:r>
            <a:r>
              <a:rPr lang="en-US" sz="1000" dirty="0"/>
              <a:t> seiner </a:t>
            </a:r>
            <a:r>
              <a:rPr lang="en-US" sz="1000" dirty="0" err="1"/>
              <a:t>Beratungstätigkeit</a:t>
            </a:r>
            <a:r>
              <a:rPr lang="en-US" sz="1000" dirty="0"/>
              <a:t> </a:t>
            </a:r>
            <a:r>
              <a:rPr lang="en-US" sz="1000" dirty="0" err="1"/>
              <a:t>gibt</a:t>
            </a:r>
            <a:r>
              <a:rPr lang="en-US" sz="1000" dirty="0"/>
              <a:t> er </a:t>
            </a:r>
            <a:r>
              <a:rPr lang="en-US" sz="1000" dirty="0" err="1"/>
              <a:t>auch</a:t>
            </a:r>
            <a:r>
              <a:rPr lang="en-US" sz="1000" dirty="0"/>
              <a:t> </a:t>
            </a:r>
            <a:r>
              <a:rPr lang="en-US" sz="1000" dirty="0" err="1"/>
              <a:t>Kurse</a:t>
            </a:r>
            <a:r>
              <a:rPr lang="en-US" sz="1000" dirty="0"/>
              <a:t> </a:t>
            </a:r>
            <a:r>
              <a:rPr lang="en-US" sz="1000" dirty="0" err="1"/>
              <a:t>zu</a:t>
            </a:r>
            <a:r>
              <a:rPr lang="en-US" sz="1000" dirty="0"/>
              <a:t> den </a:t>
            </a:r>
            <a:r>
              <a:rPr lang="en-US" sz="1000" dirty="0" err="1"/>
              <a:t>Themen</a:t>
            </a:r>
            <a:r>
              <a:rPr lang="en-US" sz="1000" dirty="0"/>
              <a:t> “Oracle </a:t>
            </a:r>
            <a:r>
              <a:rPr lang="en-US" sz="1000" dirty="0" err="1"/>
              <a:t>Datenbank</a:t>
            </a:r>
            <a:r>
              <a:rPr lang="en-US" sz="1000" dirty="0"/>
              <a:t> Administration”, “Oracle RAC”, “Oracle Database New Features”, “Oracle Multitenant” and “PostgreSQL-Administration”. </a:t>
            </a:r>
          </a:p>
          <a:p>
            <a:r>
              <a:rPr lang="en-US" sz="1000" dirty="0" err="1"/>
              <a:t>Darüberhinaus</a:t>
            </a:r>
            <a:r>
              <a:rPr lang="en-US" sz="1000" dirty="0"/>
              <a:t> </a:t>
            </a:r>
            <a:r>
              <a:rPr lang="en-US" sz="1000" dirty="0" err="1"/>
              <a:t>ist</a:t>
            </a:r>
            <a:r>
              <a:rPr lang="en-US" sz="1000" dirty="0"/>
              <a:t> er </a:t>
            </a:r>
            <a:r>
              <a:rPr lang="en-US" sz="1000" dirty="0" err="1"/>
              <a:t>regelmäßig</a:t>
            </a:r>
            <a:r>
              <a:rPr lang="en-US" sz="1000" dirty="0"/>
              <a:t> </a:t>
            </a:r>
            <a:r>
              <a:rPr lang="en-US" sz="1000" dirty="0" err="1"/>
              <a:t>als</a:t>
            </a:r>
            <a:r>
              <a:rPr lang="en-US" sz="1000" dirty="0"/>
              <a:t> Sprecher </a:t>
            </a:r>
            <a:r>
              <a:rPr lang="en-US" sz="1000" dirty="0" err="1"/>
              <a:t>bei</a:t>
            </a:r>
            <a:r>
              <a:rPr lang="en-US" sz="1000" dirty="0"/>
              <a:t> </a:t>
            </a:r>
            <a:r>
              <a:rPr lang="en-US" sz="1000" dirty="0" err="1"/>
              <a:t>nationalen</a:t>
            </a:r>
            <a:r>
              <a:rPr lang="en-US" sz="1000" dirty="0"/>
              <a:t> und </a:t>
            </a:r>
            <a:r>
              <a:rPr lang="en-US" sz="1000" dirty="0" err="1"/>
              <a:t>internationalen</a:t>
            </a:r>
            <a:r>
              <a:rPr lang="en-US" sz="1000" dirty="0"/>
              <a:t> </a:t>
            </a:r>
            <a:r>
              <a:rPr lang="en-US" sz="1000" dirty="0" err="1"/>
              <a:t>Konferenzen</a:t>
            </a:r>
            <a:r>
              <a:rPr lang="en-US" sz="1000" dirty="0"/>
              <a:t> </a:t>
            </a:r>
            <a:r>
              <a:rPr lang="en-US" sz="1000" dirty="0" err="1"/>
              <a:t>wie</a:t>
            </a:r>
            <a:r>
              <a:rPr lang="en-US" sz="1000" dirty="0"/>
              <a:t> </a:t>
            </a:r>
            <a:r>
              <a:rPr lang="en-US" sz="1000" dirty="0" err="1"/>
              <a:t>z.B.</a:t>
            </a:r>
            <a:r>
              <a:rPr lang="en-US" sz="1000" dirty="0"/>
              <a:t> Oracle Open World, IOUG COLLABORATE, UKOUG Tech, </a:t>
            </a:r>
            <a:r>
              <a:rPr lang="en-US" sz="1000" dirty="0" err="1"/>
              <a:t>nlOUG</a:t>
            </a:r>
            <a:r>
              <a:rPr lang="en-US" sz="1000" dirty="0"/>
              <a:t> Tech Experience und der </a:t>
            </a:r>
            <a:r>
              <a:rPr lang="en-US" sz="1000" dirty="0" err="1"/>
              <a:t>jährlichen</a:t>
            </a:r>
            <a:r>
              <a:rPr lang="en-US" sz="1000" dirty="0"/>
              <a:t> </a:t>
            </a:r>
            <a:r>
              <a:rPr lang="en-US" sz="1000" dirty="0" err="1"/>
              <a:t>Konferenz</a:t>
            </a:r>
            <a:r>
              <a:rPr lang="en-US" sz="1000" dirty="0"/>
              <a:t> der </a:t>
            </a:r>
            <a:r>
              <a:rPr lang="en-US" sz="1000" dirty="0" err="1"/>
              <a:t>Deutschen</a:t>
            </a:r>
            <a:r>
              <a:rPr lang="en-US" sz="1000" dirty="0"/>
              <a:t> Oracle </a:t>
            </a:r>
            <a:r>
              <a:rPr lang="en-US" sz="1000" dirty="0" err="1"/>
              <a:t>Anwendergruppe</a:t>
            </a:r>
            <a:r>
              <a:rPr lang="en-US" sz="1000" dirty="0"/>
              <a:t> (DOAG) </a:t>
            </a:r>
            <a:r>
              <a:rPr lang="en-US" sz="1000" dirty="0" err="1"/>
              <a:t>zu</a:t>
            </a:r>
            <a:r>
              <a:rPr lang="en-US" sz="1000" dirty="0"/>
              <a:t> Gast. In der DOAG </a:t>
            </a:r>
            <a:r>
              <a:rPr lang="en-US" sz="1000" dirty="0" err="1"/>
              <a:t>ist</a:t>
            </a:r>
            <a:r>
              <a:rPr lang="en-US" sz="1000" dirty="0"/>
              <a:t> der </a:t>
            </a:r>
            <a:r>
              <a:rPr lang="en-US" sz="1000" dirty="0" err="1"/>
              <a:t>Delegierter</a:t>
            </a:r>
            <a:r>
              <a:rPr lang="en-US" sz="1000" dirty="0"/>
              <a:t> und </a:t>
            </a:r>
            <a:r>
              <a:rPr lang="en-US" sz="1000" dirty="0" err="1"/>
              <a:t>Themenverantwortlicher</a:t>
            </a:r>
            <a:r>
              <a:rPr lang="en-US" sz="1000" dirty="0"/>
              <a:t> für </a:t>
            </a:r>
            <a:r>
              <a:rPr lang="en-US" sz="1000" dirty="0" err="1"/>
              <a:t>OpenSource-Datenbanken</a:t>
            </a:r>
            <a:r>
              <a:rPr lang="en-US" sz="1000" dirty="0"/>
              <a:t>. Er </a:t>
            </a:r>
            <a:r>
              <a:rPr lang="en-US" sz="1000" dirty="0" err="1"/>
              <a:t>ist</a:t>
            </a:r>
            <a:r>
              <a:rPr lang="en-US" sz="1000" dirty="0"/>
              <a:t> Co-Autor des 2016 </a:t>
            </a:r>
            <a:r>
              <a:rPr lang="en-US" sz="1000" dirty="0" err="1"/>
              <a:t>erschienenen</a:t>
            </a:r>
            <a:r>
              <a:rPr lang="en-US" sz="1000" dirty="0"/>
              <a:t> </a:t>
            </a:r>
            <a:r>
              <a:rPr lang="en-US" sz="1000" dirty="0" err="1"/>
              <a:t>Buchs</a:t>
            </a:r>
            <a:r>
              <a:rPr lang="en-US" sz="1000" dirty="0"/>
              <a:t> “Der Oracle DBA”. 2020 </a:t>
            </a:r>
            <a:r>
              <a:rPr lang="en-US" sz="1000" dirty="0" err="1"/>
              <a:t>wurde</a:t>
            </a:r>
            <a:r>
              <a:rPr lang="en-US" sz="1000" dirty="0"/>
              <a:t> er </a:t>
            </a:r>
            <a:r>
              <a:rPr lang="en-US" sz="1000" dirty="0" err="1"/>
              <a:t>zum</a:t>
            </a:r>
            <a:r>
              <a:rPr lang="en-US" sz="1000" dirty="0"/>
              <a:t> "Oracle ACE“ </a:t>
            </a:r>
            <a:r>
              <a:rPr lang="en-US" sz="1000" dirty="0" err="1"/>
              <a:t>ernannt</a:t>
            </a:r>
            <a:r>
              <a:rPr lang="en-US" sz="1000" dirty="0"/>
              <a:t>. </a:t>
            </a:r>
          </a:p>
          <a:p>
            <a:endParaRPr lang="de-DE" sz="1000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2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525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869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39775"/>
            <a:ext cx="6565900" cy="3694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20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21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298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117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39775"/>
            <a:ext cx="6565900" cy="3694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771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951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07966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41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39775"/>
            <a:ext cx="6565900" cy="3694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94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63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72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04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39775"/>
            <a:ext cx="6565900" cy="3694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540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51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ix.d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6CEBBE5D-6CFE-4462-B319-2894851FE266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-1" y="3197226"/>
            <a:ext cx="5294205" cy="3660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D0A3351F-83D1-4AA4-946A-0FCA368D78BF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1" y="3197226"/>
            <a:ext cx="5243091" cy="366713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8CD5E4E-6932-4730-868B-2FB4AA7AAE1B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3672702" y="3197226"/>
            <a:ext cx="835978" cy="366713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5DD67E18-366A-418A-BD7F-21F400DB8C0E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4512588" y="3197226"/>
            <a:ext cx="730504" cy="3667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285CA523-D49F-425B-973D-BCCA697EC76F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2836724" y="3197226"/>
            <a:ext cx="835978" cy="3667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328142" y="6353066"/>
            <a:ext cx="453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8000">
            <a:spAutoFit/>
          </a:bodyPr>
          <a:lstStyle/>
          <a:p>
            <a:pPr algn="l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200" dirty="0">
                <a:latin typeface="Arial" pitchFamily="34" charset="0"/>
                <a:cs typeface="+mn-cs"/>
              </a:rPr>
              <a:t>info@ordix.de               		www.ordix.de </a:t>
            </a:r>
          </a:p>
        </p:txBody>
      </p:sp>
      <p:sp>
        <p:nvSpPr>
          <p:cNvPr id="18" name="Titel 4"/>
          <p:cNvSpPr>
            <a:spLocks noGrp="1"/>
          </p:cNvSpPr>
          <p:nvPr>
            <p:ph type="ctrTitle" hasCustomPrompt="1"/>
          </p:nvPr>
        </p:nvSpPr>
        <p:spPr>
          <a:xfrm>
            <a:off x="616626" y="3924001"/>
            <a:ext cx="4077919" cy="1470025"/>
          </a:xfrm>
        </p:spPr>
        <p:txBody>
          <a:bodyPr anchor="t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9" name="Inhaltsplatzhalter 12"/>
          <p:cNvSpPr>
            <a:spLocks noGrp="1"/>
          </p:cNvSpPr>
          <p:nvPr>
            <p:ph sz="quarter" idx="10"/>
          </p:nvPr>
        </p:nvSpPr>
        <p:spPr>
          <a:xfrm>
            <a:off x="622669" y="1176390"/>
            <a:ext cx="4071878" cy="7707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2400" b="0" baseline="0" smtClean="0">
                <a:solidFill>
                  <a:srgbClr val="00405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9A18303-BC9E-486F-A7A0-76BA16E2A4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2" r="11227"/>
          <a:stretch/>
        </p:blipFill>
        <p:spPr bwMode="auto">
          <a:xfrm>
            <a:off x="5260021" y="0"/>
            <a:ext cx="6931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09-ORDIX-Daten\SVN\Vorlagen\Konfiguration\ORDIX\IMAGES\20151024\Logo_BEST-P_Slogan_prasei.png">
            <a:extLst>
              <a:ext uri="{FF2B5EF4-FFF2-40B4-BE49-F238E27FC236}">
                <a16:creationId xmlns:a16="http://schemas.microsoft.com/office/drawing/2014/main" id="{BB8CFDB2-0217-4ABA-AD40-9D95BFA12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85" y="456313"/>
            <a:ext cx="2977610" cy="6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igh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Tag">
            <a:extLst>
              <a:ext uri="{FF2B5EF4-FFF2-40B4-BE49-F238E27FC236}">
                <a16:creationId xmlns:a16="http://schemas.microsoft.com/office/drawing/2014/main" id="{0F682282-A332-4D5C-89F4-38480EC3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0" name="OTag">
            <a:extLst>
              <a:ext uri="{FF2B5EF4-FFF2-40B4-BE49-F238E27FC236}">
                <a16:creationId xmlns:a16="http://schemas.microsoft.com/office/drawing/2014/main" id="{00F1077A-D301-437A-8CE7-A0EA6CDEC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29D2F-E9BE-442D-8048-30D82B0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[Date]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E66D-873C-4E3D-B665-952DA3AD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Oracle and/or its affiliates  |  Confidential: Internal/Restricted/Highly Restricted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D4C26-D77F-4F76-BA95-32055FEC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C05D8EDB-FF2A-4D3F-9426-B2DBEBF85D85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0" y="3197227"/>
            <a:ext cx="6898773" cy="36607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41E5B2C-8540-4B18-8376-73D106645943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1" y="3197226"/>
            <a:ext cx="6889008" cy="366713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C193FA9-BD08-47BD-BCC8-C19C88DDFB5A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5318619" y="3197226"/>
            <a:ext cx="835978" cy="366713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078F1B9-001D-4671-99C0-72B6A2610B5A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6158504" y="3197226"/>
            <a:ext cx="730504" cy="3667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BDE73E28-4130-48AD-B054-B638246C95CB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 flipV="1">
            <a:off x="4482641" y="3197226"/>
            <a:ext cx="835978" cy="3667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653D3E-0A8A-45D8-B8E1-6110DA6A624D}"/>
              </a:ext>
            </a:extLst>
          </p:cNvPr>
          <p:cNvSpPr txBox="1"/>
          <p:nvPr userDrawn="1"/>
        </p:nvSpPr>
        <p:spPr>
          <a:xfrm>
            <a:off x="0" y="3878624"/>
            <a:ext cx="6096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Vielen Dank für </a:t>
            </a:r>
          </a:p>
          <a:p>
            <a:pPr algn="r"/>
            <a:r>
              <a:rPr lang="de-DE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Ihre Aufmerksamkeit</a:t>
            </a:r>
          </a:p>
        </p:txBody>
      </p:sp>
      <p:pic>
        <p:nvPicPr>
          <p:cNvPr id="16" name="Picture 3" descr="D:\09-ORDIX-Daten\SVN\Vorlagen\Konfiguration\ORDIX\IMAGES\20151024\Logo_BEST-P_Slogan_prasei.png">
            <a:extLst>
              <a:ext uri="{FF2B5EF4-FFF2-40B4-BE49-F238E27FC236}">
                <a16:creationId xmlns:a16="http://schemas.microsoft.com/office/drawing/2014/main" id="{FFEE670A-3458-41C6-8C3B-EDA147CE0E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85" y="456313"/>
            <a:ext cx="2977610" cy="6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0">
            <a:extLst>
              <a:ext uri="{FF2B5EF4-FFF2-40B4-BE49-F238E27FC236}">
                <a16:creationId xmlns:a16="http://schemas.microsoft.com/office/drawing/2014/main" id="{0B46A25B-1488-4799-BD1C-0F0DE2D853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14359" y="1606553"/>
            <a:ext cx="2751372" cy="270843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dirty="0">
                <a:solidFill>
                  <a:schemeClr val="bg2"/>
                </a:solidFill>
                <a:latin typeface="+mj-lt"/>
                <a:cs typeface="+mn-cs"/>
              </a:rPr>
              <a:t>ORDIX</a:t>
            </a:r>
            <a:r>
              <a:rPr lang="de-DE" sz="1000" baseline="0" dirty="0">
                <a:solidFill>
                  <a:schemeClr val="bg2"/>
                </a:solidFill>
                <a:latin typeface="+mj-lt"/>
                <a:cs typeface="+mn-cs"/>
              </a:rPr>
              <a:t> AG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dirty="0">
                <a:solidFill>
                  <a:schemeClr val="bg2"/>
                </a:solidFill>
                <a:latin typeface="+mj-lt"/>
                <a:cs typeface="+mn-cs"/>
              </a:rPr>
              <a:t>Aktiengesellschaft für </a:t>
            </a: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Softwareentwicklung, Schulung, Beratung und Systemintegration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z="10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Zentrale Paderborn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Karl-Schurz-Straße 19a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33100 Paderborn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Tel.: 05251 1063-0</a:t>
            </a:r>
          </a:p>
          <a:p>
            <a:pPr marL="0" marR="0" indent="0" algn="l" defTabSz="449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Fax: 0180 1 67349 0</a:t>
            </a:r>
          </a:p>
          <a:p>
            <a:pPr marL="0" marR="0" indent="0" algn="l" defTabSz="449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de-DE" sz="10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Seminarzentrum Wiesbaden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Kreuzberger Ring 13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65205 Wiesbaden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Tel.: 0611 77840-00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z="10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info@ordix.de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1000" kern="1200" dirty="0">
                <a:solidFill>
                  <a:schemeClr val="bg2"/>
                </a:solidFill>
                <a:latin typeface="+mj-lt"/>
                <a:ea typeface="+mn-ea"/>
                <a:cs typeface="+mn-cs"/>
                <a:hlinkClick r:id="rId3"/>
              </a:rPr>
              <a:t>https://www.ordix.de/</a:t>
            </a:r>
            <a:endParaRPr lang="de-DE" sz="10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ien nu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799" y="1591200"/>
            <a:ext cx="10980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2"/>
                </a:solidFill>
              </a:defRPr>
            </a:lvl1pPr>
            <a:lvl2pPr>
              <a:defRPr lang="de-DE" smtClean="0">
                <a:solidFill>
                  <a:schemeClr val="bg2"/>
                </a:solidFill>
              </a:defRPr>
            </a:lvl2pPr>
            <a:lvl3pPr>
              <a:defRPr lang="de-DE" smtClean="0">
                <a:solidFill>
                  <a:schemeClr val="bg2"/>
                </a:solidFill>
              </a:defRPr>
            </a:lvl3pPr>
            <a:lvl4pPr>
              <a:defRPr lang="de-DE" smtClean="0">
                <a:solidFill>
                  <a:schemeClr val="bg2"/>
                </a:solidFill>
              </a:defRPr>
            </a:lvl4pPr>
            <a:lvl5pPr>
              <a:defRPr lang="de-DE" dirty="0" smtClean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86800" y="273050"/>
            <a:ext cx="9180000" cy="684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&lt;Titel&gt; * &lt;Veranstaltung&gt; * &lt;Datum&gt; * &lt;Ort&gt; * Markus Flechtner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F923-F90D-48B3-9282-E38D077368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800" y="1591200"/>
            <a:ext cx="5328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2"/>
                </a:solidFill>
              </a:defRPr>
            </a:lvl1pPr>
            <a:lvl2pPr>
              <a:defRPr lang="de-DE" smtClean="0">
                <a:solidFill>
                  <a:schemeClr val="bg2"/>
                </a:solidFill>
              </a:defRPr>
            </a:lvl2pPr>
            <a:lvl3pPr>
              <a:defRPr lang="de-DE" smtClean="0">
                <a:solidFill>
                  <a:schemeClr val="bg2"/>
                </a:solidFill>
              </a:defRPr>
            </a:lvl3pPr>
            <a:lvl4pPr>
              <a:defRPr lang="de-DE" smtClean="0">
                <a:solidFill>
                  <a:schemeClr val="bg2"/>
                </a:solidFill>
              </a:defRPr>
            </a:lvl4pPr>
            <a:lvl5pPr>
              <a:defRPr lang="de-DE" dirty="0" smtClean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238799" y="1591200"/>
            <a:ext cx="5328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2"/>
                </a:solidFill>
              </a:defRPr>
            </a:lvl1pPr>
            <a:lvl2pPr>
              <a:defRPr lang="de-DE" smtClean="0">
                <a:solidFill>
                  <a:schemeClr val="bg2"/>
                </a:solidFill>
              </a:defRPr>
            </a:lvl2pPr>
            <a:lvl3pPr>
              <a:defRPr lang="de-DE" smtClean="0">
                <a:solidFill>
                  <a:schemeClr val="bg2"/>
                </a:solidFill>
              </a:defRPr>
            </a:lvl3pPr>
            <a:lvl4pPr>
              <a:defRPr lang="de-DE" smtClean="0">
                <a:solidFill>
                  <a:schemeClr val="bg2"/>
                </a:solidFill>
              </a:defRPr>
            </a:lvl4pPr>
            <a:lvl5pPr>
              <a:defRPr lang="de-DE" dirty="0" smtClean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&lt;Titel&gt; * &lt;Veranstaltung&gt; * &lt;Datum&gt; * &lt;Ort&gt; * Markus Flechtner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B4B1-CFDE-4141-8CD5-77CC225A9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586800" y="273050"/>
            <a:ext cx="9180000" cy="684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Texct links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800" y="1591200"/>
            <a:ext cx="5328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 dirty="0" smtClea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&lt;Titel&gt; * &lt;Veranstaltung&gt; * &lt;Datum&gt; * &lt;Ort&gt; * Markus Flechtner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2A28-49C5-405D-8926-6DE61D3103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86800" y="273050"/>
            <a:ext cx="9180000" cy="68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ohne a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&lt;Titel&gt; * &lt;Veranstaltung&gt; * &lt;Datum&gt; * &lt;Ort&gt; * Markus Flechtner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2CD7-4DE0-47E0-8833-39017CA9F1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586800" y="273050"/>
            <a:ext cx="9180000" cy="68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 nur mit Text - ABST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&lt;Titel&gt; * &lt;Veranstaltung&gt; * &lt;Datum&gt; * &lt;Ort&gt; * Markus Flechtner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F923-F90D-48B3-9282-E38D077368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586800" y="273050"/>
            <a:ext cx="9180000" cy="68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B7477BA-69F6-48D4-9FFF-761A3099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99" y="1591200"/>
            <a:ext cx="10980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ts val="1800"/>
              </a:spcAft>
              <a:defRPr lang="de-DE" dirty="0" smtClean="0"/>
            </a:lvl1pPr>
            <a:lvl2pPr>
              <a:spcAft>
                <a:spcPts val="1800"/>
              </a:spcAft>
              <a:defRPr lang="de-DE" dirty="0" smtClean="0"/>
            </a:lvl2pPr>
            <a:lvl3pPr>
              <a:spcAft>
                <a:spcPts val="1800"/>
              </a:spcAft>
              <a:defRPr lang="de-DE" dirty="0" smtClean="0"/>
            </a:lvl3pPr>
            <a:lvl4pPr>
              <a:spcAft>
                <a:spcPts val="1800"/>
              </a:spcAft>
              <a:defRPr lang="de-DE" dirty="0" smtClean="0"/>
            </a:lvl4pPr>
            <a:lvl5pPr>
              <a:spcAft>
                <a:spcPts val="1800"/>
              </a:spcAft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89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Text zweispaltig - AB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800" y="1591200"/>
            <a:ext cx="5328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Aft>
                <a:spcPts val="18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18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18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18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18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238800" y="1591200"/>
            <a:ext cx="5328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Aft>
                <a:spcPts val="18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18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18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18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18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&lt;Titel&gt; * &lt;Veranstaltung&gt; * &lt;Datum&gt; * &lt;Ort&gt; * Markus Flechtner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B4B1-CFDE-4141-8CD5-77CC225A9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586800" y="273050"/>
            <a:ext cx="9180000" cy="68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50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Texct links und Bild rechts - AB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800" y="1591200"/>
            <a:ext cx="5328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25"/>
              </a:spcBef>
              <a:spcAft>
                <a:spcPts val="1800"/>
              </a:spcAft>
              <a:buClr>
                <a:srgbClr val="00405C"/>
              </a:buClr>
              <a:buFont typeface="Wingdings" panose="05000000000000000000" pitchFamily="2" charset="2"/>
              <a:buChar char="§"/>
              <a:defRPr kumimoji="1" lang="de-DE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Aft>
                <a:spcPts val="18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18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18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18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18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&lt;Titel&gt; * &lt;Veranstaltung&gt; * &lt;Datum&gt; * &lt;Ort&gt; * Markus Flechtner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2A28-49C5-405D-8926-6DE61D3103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86800" y="273050"/>
            <a:ext cx="9180000" cy="68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37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" name="Titelplatzhalter 10"/>
          <p:cNvSpPr>
            <a:spLocks noGrp="1"/>
          </p:cNvSpPr>
          <p:nvPr>
            <p:ph type="title"/>
          </p:nvPr>
        </p:nvSpPr>
        <p:spPr bwMode="auto">
          <a:xfrm>
            <a:off x="586800" y="273050"/>
            <a:ext cx="9180000" cy="684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Textplatzhalter 11"/>
          <p:cNvSpPr>
            <a:spLocks noGrp="1"/>
          </p:cNvSpPr>
          <p:nvPr>
            <p:ph type="body" idx="1"/>
          </p:nvPr>
        </p:nvSpPr>
        <p:spPr bwMode="auto">
          <a:xfrm>
            <a:off x="586800" y="1591200"/>
            <a:ext cx="10980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86800" y="6424613"/>
            <a:ext cx="10187504" cy="2524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lang="de-DE" sz="10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&lt;Titel&gt; * &lt;Veranstaltung&gt; * &lt;Datum&gt; * &lt;Ort&gt; * Markus Flechtner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088000" y="6426000"/>
            <a:ext cx="596514" cy="252412"/>
          </a:xfrm>
          <a:prstGeom prst="rect">
            <a:avLst/>
          </a:prstGeom>
        </p:spPr>
        <p:txBody>
          <a:bodyPr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572A75-4D79-4D1A-9AAD-337DF53E835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593E9DE-CD51-4F13-B55B-6705398474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0523" y="497881"/>
            <a:ext cx="1622072" cy="3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37" r:id="rId3"/>
    <p:sldLayoutId id="2147483738" r:id="rId4"/>
    <p:sldLayoutId id="2147483739" r:id="rId5"/>
    <p:sldLayoutId id="2147483740" r:id="rId6"/>
    <p:sldLayoutId id="2147483744" r:id="rId7"/>
    <p:sldLayoutId id="2147483745" r:id="rId8"/>
    <p:sldLayoutId id="2147483746" r:id="rId9"/>
    <p:sldLayoutId id="2147483748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25"/>
        </a:spcBef>
        <a:spcAft>
          <a:spcPts val="600"/>
        </a:spcAft>
        <a:buClr>
          <a:srgbClr val="00405C"/>
        </a:buClr>
        <a:buFont typeface="Wingdings" panose="05000000000000000000" pitchFamily="2" charset="2"/>
        <a:buChar char="§"/>
        <a:defRPr kumimoji="1" lang="de-DE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25"/>
        </a:spcBef>
        <a:spcAft>
          <a:spcPts val="600"/>
        </a:spcAft>
        <a:buClr>
          <a:srgbClr val="00405C"/>
        </a:buClr>
        <a:buFont typeface="Wingdings" panose="05000000000000000000" pitchFamily="2" charset="2"/>
        <a:buChar char="§"/>
        <a:defRPr kumimoji="1" lang="de-DE" sz="1600" dirty="0" smtClean="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25"/>
        </a:spcBef>
        <a:spcAft>
          <a:spcPts val="600"/>
        </a:spcAft>
        <a:buClr>
          <a:srgbClr val="00405C"/>
        </a:buClr>
        <a:buFont typeface="Wingdings" panose="05000000000000000000" pitchFamily="2" charset="2"/>
        <a:buChar char="§"/>
        <a:defRPr kumimoji="1" lang="de-DE" sz="1400" dirty="0" smtClean="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25"/>
        </a:spcBef>
        <a:spcAft>
          <a:spcPts val="600"/>
        </a:spcAft>
        <a:buClr>
          <a:srgbClr val="00405C"/>
        </a:buClr>
        <a:buSzPct val="100000"/>
        <a:buFont typeface="Wingdings" panose="05000000000000000000" pitchFamily="2" charset="2"/>
        <a:buChar char="§"/>
        <a:defRPr kumimoji="1" lang="de-DE" sz="1200" dirty="0" smtClean="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25"/>
        </a:spcBef>
        <a:spcAft>
          <a:spcPct val="0"/>
        </a:spcAft>
        <a:buClr>
          <a:srgbClr val="00405C"/>
        </a:buClr>
        <a:buSzPct val="100000"/>
        <a:buFont typeface="Wingdings" panose="05000000000000000000" pitchFamily="2" charset="2"/>
        <a:buChar char="§"/>
        <a:defRPr kumimoji="1" lang="de-DE" sz="1000" dirty="0" smtClean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•"/>
        <a:defRPr kumimoji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•"/>
        <a:defRPr kumimoji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•"/>
        <a:defRPr kumimoji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•"/>
        <a:defRPr kumimoji="1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exapps.oracle.com/pls/apex/dbpm/r/livelabs/ho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vesql.oracle.com/apex/f?p=590:10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mailto:mfl@ordix.de" TargetMode="External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ex.oracle.com/e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le.github.io/free/#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fl@ordix.d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acenomination.oracle.com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bit.ly/OracleACEProgram" TargetMode="Externa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technical-resour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DOAG-DB Konferenz 2024</a:t>
            </a:r>
            <a:br>
              <a:rPr lang="de-DE" b="0" dirty="0"/>
            </a:br>
            <a:r>
              <a:rPr lang="de-DE" b="0" dirty="0"/>
              <a:t>Düsseldorf, 15.05.2024</a:t>
            </a:r>
            <a:br>
              <a:rPr lang="de-DE" b="0" dirty="0"/>
            </a:br>
            <a:r>
              <a:rPr lang="de-DE" b="0" dirty="0"/>
              <a:t>Markus Flechtner</a:t>
            </a:r>
          </a:p>
        </p:txBody>
      </p:sp>
      <p:sp>
        <p:nvSpPr>
          <p:cNvPr id="5123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Alles umsonst? –</a:t>
            </a:r>
          </a:p>
          <a:p>
            <a:pPr marL="0" indent="0">
              <a:buNone/>
            </a:pPr>
            <a:r>
              <a:rPr lang="de-DE" dirty="0"/>
              <a:t>Alles umsonst!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"Oracle Cloud Always Free Tier" – Was gibt es da?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2 Oracle-Datenbanken</a:t>
            </a:r>
          </a:p>
          <a:p>
            <a:pPr lvl="1"/>
            <a:r>
              <a:rPr lang="de-DE" altLang="de-DE" dirty="0"/>
              <a:t>Jeweils maximal 20 GB</a:t>
            </a:r>
          </a:p>
          <a:p>
            <a:pPr lvl="1"/>
            <a:r>
              <a:rPr lang="de-DE" altLang="de-DE" dirty="0"/>
              <a:t>Mit Oracle APEX</a:t>
            </a:r>
          </a:p>
          <a:p>
            <a:r>
              <a:rPr lang="de-DE" altLang="de-DE" dirty="0"/>
              <a:t>NoSQL-Datenbank</a:t>
            </a:r>
          </a:p>
          <a:p>
            <a:pPr lvl="1"/>
            <a:r>
              <a:rPr lang="de-DE" altLang="de-DE" dirty="0"/>
              <a:t>3 x 25 GB Daten</a:t>
            </a:r>
          </a:p>
          <a:p>
            <a:r>
              <a:rPr lang="de-DE" altLang="de-DE" dirty="0"/>
              <a:t>Virtuelle Maschinen</a:t>
            </a:r>
          </a:p>
          <a:p>
            <a:pPr lvl="1"/>
            <a:r>
              <a:rPr lang="de-DE" dirty="0"/>
              <a:t>2 VMs mit 1/8 OCPU </a:t>
            </a:r>
            <a:br>
              <a:rPr lang="de-DE" dirty="0"/>
            </a:br>
            <a:r>
              <a:rPr lang="de-DE" dirty="0"/>
              <a:t>+ 1 GB RAM</a:t>
            </a:r>
          </a:p>
          <a:p>
            <a:r>
              <a:rPr lang="de-DE" dirty="0"/>
              <a:t>Storage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ADB994-1BEB-4762-2F88-B631D43CD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56" y="1697841"/>
            <a:ext cx="7772400" cy="2807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B4CCE65-6A37-6B11-9523-7DA13DADA20B}"/>
              </a:ext>
            </a:extLst>
          </p:cNvPr>
          <p:cNvSpPr txBox="1"/>
          <p:nvPr/>
        </p:nvSpPr>
        <p:spPr>
          <a:xfrm>
            <a:off x="8157411" y="4611940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https://</a:t>
            </a:r>
            <a:r>
              <a:rPr lang="de-DE" sz="1800" dirty="0" err="1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www.oracle.com</a:t>
            </a:r>
            <a:r>
              <a:rPr lang="de-DE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de-DE" sz="1800" dirty="0" err="1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cloud</a:t>
            </a:r>
            <a:r>
              <a:rPr lang="de-DE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de-DE" sz="1800" dirty="0" err="1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de-DE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9109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Oracle Always Free Cloud - Datenbanken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0DCE31-AFDF-F452-7550-18E0C7EC4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40" y="1322931"/>
            <a:ext cx="10190092" cy="4864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B2CBFFD-5D94-4FA9-9F28-3506F58CA9CC}"/>
              </a:ext>
            </a:extLst>
          </p:cNvPr>
          <p:cNvSpPr/>
          <p:nvPr/>
        </p:nvSpPr>
        <p:spPr bwMode="auto">
          <a:xfrm>
            <a:off x="6045868" y="2616867"/>
            <a:ext cx="650565" cy="236335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 w="9525">
            <a:solidFill>
              <a:schemeClr val="bg1"/>
            </a:solidFill>
            <a:miter lim="800000"/>
            <a:headEnd/>
            <a:tailEnd type="none" w="lg" len="med"/>
          </a:ln>
        </p:spPr>
        <p:txBody>
          <a:bodyPr wrap="none" lIns="324000" tIns="36000" rIns="72000" bIns="36000" rtlCol="0" anchor="ctr"/>
          <a:lstStyle/>
          <a:p>
            <a:pPr algn="l" eaLnBrk="1" hangingPunct="1">
              <a:spcAft>
                <a:spcPct val="50000"/>
              </a:spcAft>
            </a:pP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4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B495814-D9E4-4138-B01E-BEE4DF3B905D}"/>
              </a:ext>
            </a:extLst>
          </p:cNvPr>
          <p:cNvSpPr/>
          <p:nvPr/>
        </p:nvSpPr>
        <p:spPr bwMode="auto">
          <a:xfrm>
            <a:off x="0" y="2619905"/>
            <a:ext cx="12192000" cy="34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90000" rIns="90000" bIns="90000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Ohne Account geht (fast) nichts</a:t>
            </a:r>
          </a:p>
          <a:p>
            <a:pPr>
              <a:lnSpc>
                <a:spcPct val="150000"/>
              </a:lnSpc>
            </a:pPr>
            <a:r>
              <a:rPr lang="de-DE" dirty="0"/>
              <a:t>Heiter bis wolkig – die kostenlose Cloud</a:t>
            </a:r>
          </a:p>
          <a:p>
            <a:pPr>
              <a:lnSpc>
                <a:spcPct val="150000"/>
              </a:lnSpc>
            </a:pPr>
            <a:r>
              <a:rPr lang="de-DE" dirty="0"/>
              <a:t>Einfach mal was lernen</a:t>
            </a:r>
          </a:p>
          <a:p>
            <a:pPr>
              <a:lnSpc>
                <a:spcPct val="150000"/>
              </a:lnSpc>
            </a:pPr>
            <a:r>
              <a:rPr lang="de-DE" dirty="0"/>
              <a:t>Die eigene Datenbank</a:t>
            </a:r>
          </a:p>
          <a:p>
            <a:pPr>
              <a:lnSpc>
                <a:spcPct val="150000"/>
              </a:lnSpc>
            </a:pPr>
            <a:r>
              <a:rPr lang="de-DE" dirty="0"/>
              <a:t>Ich brauche eine kostenlose Anwendung</a:t>
            </a:r>
          </a:p>
          <a:p>
            <a:pPr>
              <a:lnSpc>
                <a:spcPct val="150000"/>
              </a:lnSpc>
            </a:pPr>
            <a:r>
              <a:rPr lang="de-DE" dirty="0"/>
              <a:t>Ein paar Werkzeuge</a:t>
            </a:r>
          </a:p>
          <a:p>
            <a:pPr>
              <a:lnSpc>
                <a:spcPct val="150000"/>
              </a:lnSpc>
            </a:pPr>
            <a:r>
              <a:rPr lang="de-DE" dirty="0"/>
              <a:t>Zum Merken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Agenda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8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Was lernen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Oracle </a:t>
            </a:r>
            <a:r>
              <a:rPr lang="de-DE" altLang="de-DE" b="1" dirty="0" err="1"/>
              <a:t>LiveLabs</a:t>
            </a:r>
            <a:r>
              <a:rPr lang="de-DE" altLang="de-DE" b="1" dirty="0"/>
              <a:t> – Workshops</a:t>
            </a:r>
            <a:br>
              <a:rPr lang="de-DE" altLang="de-DE" b="1" dirty="0"/>
            </a:br>
            <a:br>
              <a:rPr lang="de-DE" altLang="de-DE" dirty="0"/>
            </a:br>
            <a:r>
              <a:rPr lang="de-DE" altLang="de-DE" dirty="0">
                <a:hlinkClick r:id="rId3"/>
              </a:rPr>
              <a:t>https://apexapps.oracle.com/pls/apex/dbpm/r/livelabs/home</a:t>
            </a:r>
            <a:endParaRPr lang="de-DE" altLang="de-DE" dirty="0"/>
          </a:p>
          <a:p>
            <a:pPr lvl="1"/>
            <a:r>
              <a:rPr lang="de-DE" altLang="de-DE" dirty="0"/>
              <a:t>mehr als 900 Workshop-Videos, teilweise mit Übungen</a:t>
            </a:r>
          </a:p>
          <a:p>
            <a:endParaRPr lang="de-DE" altLang="de-DE" dirty="0"/>
          </a:p>
          <a:p>
            <a:r>
              <a:rPr lang="de-DE" altLang="de-DE" b="1" dirty="0"/>
              <a:t>Oracle </a:t>
            </a:r>
            <a:r>
              <a:rPr lang="de-DE" altLang="de-DE" b="1" dirty="0" err="1"/>
              <a:t>LiveSQL</a:t>
            </a:r>
            <a:r>
              <a:rPr lang="de-DE" altLang="de-DE" b="1" dirty="0"/>
              <a:t> – SQL lernen – Skripte + Tutorials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>
                <a:hlinkClick r:id="rId4"/>
              </a:rPr>
              <a:t>https://livesql.oracle.com/apex/f?p=590:1000</a:t>
            </a:r>
            <a:r>
              <a:rPr lang="de-DE" alt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54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LiveLabs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155197-2CDE-D6B9-5613-A0FDD5E8C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26" y="1237674"/>
            <a:ext cx="7772400" cy="4889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377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LiveLabs</a:t>
            </a:r>
            <a:r>
              <a:rPr lang="de-DE" altLang="de-DE" dirty="0"/>
              <a:t> Beispiel – AI Vector Search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901109-B3D8-9528-F9C1-48A51088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52" y="1338780"/>
            <a:ext cx="7772400" cy="48903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8081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SQL lernen - </a:t>
            </a:r>
            <a:r>
              <a:rPr lang="de-DE" altLang="de-DE" dirty="0" err="1"/>
              <a:t>liveSQL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93F8F5B-0F64-C732-62F7-DA7E520D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0" y="1121741"/>
            <a:ext cx="6312568" cy="4781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093BF56-5DA6-C728-2590-B8639C26C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505" y="2982377"/>
            <a:ext cx="7772400" cy="33476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52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B495814-D9E4-4138-B01E-BEE4DF3B905D}"/>
              </a:ext>
            </a:extLst>
          </p:cNvPr>
          <p:cNvSpPr/>
          <p:nvPr/>
        </p:nvSpPr>
        <p:spPr bwMode="auto">
          <a:xfrm>
            <a:off x="0" y="3167339"/>
            <a:ext cx="12192000" cy="34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90000" rIns="90000" bIns="90000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Ohne Account geht (fast) nichts</a:t>
            </a:r>
          </a:p>
          <a:p>
            <a:pPr>
              <a:lnSpc>
                <a:spcPct val="150000"/>
              </a:lnSpc>
            </a:pPr>
            <a:r>
              <a:rPr lang="de-DE" dirty="0"/>
              <a:t>Heiter bis wolkig – die kostenlose Cloud</a:t>
            </a:r>
          </a:p>
          <a:p>
            <a:pPr>
              <a:lnSpc>
                <a:spcPct val="150000"/>
              </a:lnSpc>
            </a:pPr>
            <a:r>
              <a:rPr lang="de-DE" dirty="0"/>
              <a:t>Einfach mal was lernen</a:t>
            </a:r>
          </a:p>
          <a:p>
            <a:pPr>
              <a:lnSpc>
                <a:spcPct val="150000"/>
              </a:lnSpc>
            </a:pPr>
            <a:r>
              <a:rPr lang="de-DE" dirty="0"/>
              <a:t>Die eigene Datenbank</a:t>
            </a:r>
          </a:p>
          <a:p>
            <a:pPr>
              <a:lnSpc>
                <a:spcPct val="150000"/>
              </a:lnSpc>
            </a:pPr>
            <a:r>
              <a:rPr lang="de-DE" dirty="0"/>
              <a:t>Ich brauche eine kostenlose Anwendung</a:t>
            </a:r>
          </a:p>
          <a:p>
            <a:pPr>
              <a:lnSpc>
                <a:spcPct val="150000"/>
              </a:lnSpc>
            </a:pPr>
            <a:r>
              <a:rPr lang="de-DE" dirty="0"/>
              <a:t>Ein paar Werkzeuge</a:t>
            </a:r>
          </a:p>
          <a:p>
            <a:pPr>
              <a:lnSpc>
                <a:spcPct val="150000"/>
              </a:lnSpc>
            </a:pPr>
            <a:r>
              <a:rPr lang="de-DE" dirty="0"/>
              <a:t>Zum Merken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Agenda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54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eigene Datenbank. Kostenlos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Oracle Cloud Free Tier</a:t>
            </a:r>
          </a:p>
          <a:p>
            <a:r>
              <a:rPr lang="de-DE" altLang="de-DE" dirty="0"/>
              <a:t>Kostenlose Varianten der Oracle-Datenbank</a:t>
            </a:r>
          </a:p>
          <a:p>
            <a:pPr lvl="1"/>
            <a:r>
              <a:rPr lang="de-DE" altLang="de-DE" dirty="0"/>
              <a:t>Oracle 23ai FREE (max. 12 GB Daten, 2 GB RAM)</a:t>
            </a:r>
          </a:p>
          <a:p>
            <a:pPr lvl="1"/>
            <a:r>
              <a:rPr lang="de-DE" altLang="de-DE" dirty="0"/>
              <a:t>Oracle 18c XE (max. 12 GB Daten, 2 GB RAM)</a:t>
            </a:r>
          </a:p>
          <a:p>
            <a:r>
              <a:rPr lang="de-DE" altLang="de-DE" dirty="0"/>
              <a:t>Verfügbar als</a:t>
            </a:r>
          </a:p>
          <a:p>
            <a:pPr lvl="1"/>
            <a:r>
              <a:rPr lang="de-DE" altLang="de-DE" dirty="0"/>
              <a:t>Software zum Download (Linux, Windows)</a:t>
            </a:r>
          </a:p>
          <a:p>
            <a:pPr lvl="1"/>
            <a:r>
              <a:rPr lang="de-DE" altLang="de-DE" dirty="0"/>
              <a:t>Docker-Container</a:t>
            </a:r>
          </a:p>
          <a:p>
            <a:pPr lvl="1"/>
            <a:r>
              <a:rPr lang="de-DE" altLang="de-DE" dirty="0"/>
              <a:t>VM-Appliance (für VirtualBox – kostenlose Virtualisierungssoftware)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39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Oracle Database 23ai on Docker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Image runterladen</a:t>
            </a:r>
          </a:p>
          <a:p>
            <a:endParaRPr lang="de-DE" dirty="0"/>
          </a:p>
          <a:p>
            <a:r>
              <a:rPr lang="de-DE" dirty="0"/>
              <a:t>Container starten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… fertig</a:t>
            </a:r>
          </a:p>
          <a:p>
            <a:r>
              <a:rPr lang="de-DE" dirty="0"/>
              <a:t>Weitere Infos: https://container-</a:t>
            </a:r>
            <a:r>
              <a:rPr lang="de-DE" dirty="0" err="1"/>
              <a:t>registry.oracle.com</a:t>
            </a:r>
            <a:r>
              <a:rPr lang="de-DE" dirty="0"/>
              <a:t>/</a:t>
            </a:r>
            <a:r>
              <a:rPr lang="de-DE" dirty="0" err="1"/>
              <a:t>ords</a:t>
            </a:r>
            <a:r>
              <a:rPr lang="de-DE" dirty="0"/>
              <a:t>/</a:t>
            </a:r>
            <a:r>
              <a:rPr lang="de-DE" dirty="0" err="1"/>
              <a:t>ocr</a:t>
            </a:r>
            <a:r>
              <a:rPr lang="de-DE" dirty="0"/>
              <a:t>/</a:t>
            </a:r>
            <a:r>
              <a:rPr lang="de-DE" dirty="0" err="1"/>
              <a:t>ba</a:t>
            </a:r>
            <a:r>
              <a:rPr lang="de-DE" dirty="0"/>
              <a:t>/</a:t>
            </a:r>
            <a:r>
              <a:rPr lang="de-DE" dirty="0" err="1"/>
              <a:t>database</a:t>
            </a:r>
            <a:r>
              <a:rPr lang="de-DE" dirty="0"/>
              <a:t>/</a:t>
            </a:r>
            <a:r>
              <a:rPr lang="de-DE" dirty="0" err="1"/>
              <a:t>free</a:t>
            </a:r>
            <a:r>
              <a:rPr lang="de-DE" dirty="0"/>
              <a:t> 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6140DEA-5044-7F10-C858-3779252E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730" y="3017441"/>
            <a:ext cx="8902540" cy="127214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5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25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kumimoji="1" sz="16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25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kumimoji="1" sz="1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25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kumimoji="1" sz="12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 defTabSz="914400">
              <a:spcAft>
                <a:spcPts val="200"/>
              </a:spcAft>
              <a:buNone/>
              <a:defRPr/>
            </a:pPr>
            <a:r>
              <a:rPr lang="de-DE" sz="14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4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markus@kiwi</a:t>
            </a:r>
            <a:r>
              <a:rPr lang="de-DE" sz="14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~]$ 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--name 23ai-free \</a:t>
            </a:r>
          </a:p>
          <a:p>
            <a:pPr lvl="0" defTabSz="914400">
              <a:spcAft>
                <a:spcPts val="200"/>
              </a:spcAft>
              <a:buNone/>
              <a:defRPr/>
            </a:pP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 1521:1521 \</a:t>
            </a:r>
          </a:p>
          <a:p>
            <a:pPr lvl="0" defTabSz="914400">
              <a:spcAft>
                <a:spcPts val="200"/>
              </a:spcAft>
              <a:buNone/>
              <a:defRPr/>
            </a:pP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ORACLE_PWD=doagDB2024 \</a:t>
            </a:r>
          </a:p>
          <a:p>
            <a:pPr lvl="0" defTabSz="914400">
              <a:spcAft>
                <a:spcPts val="200"/>
              </a:spcAft>
              <a:buNone/>
              <a:defRPr/>
            </a:pP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-v /Users/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markus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dockerfiles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/23ai-free:/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oracle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oradata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lvl="0" defTabSz="914400">
              <a:spcAft>
                <a:spcPts val="200"/>
              </a:spcAft>
              <a:buNone/>
              <a:defRPr/>
            </a:pP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container-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registry.oracle.com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free:latest</a:t>
            </a:r>
            <a:endParaRPr kumimoji="0" lang="en-US" altLang="de-DE" sz="1400" dirty="0">
              <a:solidFill>
                <a:schemeClr val="accent1"/>
              </a:solidFill>
              <a:latin typeface="Courier New" pitchFamily="49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C972F12-1300-FE5C-E242-E29CAA61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730" y="1996762"/>
            <a:ext cx="8902540" cy="30777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5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25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kumimoji="1" sz="16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25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kumimoji="1" sz="1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25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kumimoji="1" sz="12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400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 defTabSz="914400">
              <a:spcAft>
                <a:spcPts val="200"/>
              </a:spcAft>
              <a:buNone/>
              <a:defRPr/>
            </a:pPr>
            <a:r>
              <a:rPr lang="de-DE" sz="14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4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markus@kiwi</a:t>
            </a:r>
            <a:r>
              <a:rPr lang="de-DE" sz="14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~]$ 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pull container-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registry.oracle.com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de-DE" sz="1400" b="1" kern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400" b="1" kern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free:latest</a:t>
            </a:r>
            <a:endParaRPr kumimoji="0" lang="en-US" altLang="de-DE" sz="1400" dirty="0">
              <a:solidFill>
                <a:schemeClr val="accent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6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Diplom-Mathematiker</a:t>
            </a:r>
          </a:p>
          <a:p>
            <a:r>
              <a:rPr lang="de-DE" altLang="de-DE" dirty="0"/>
              <a:t>Oracle seit 1990</a:t>
            </a:r>
          </a:p>
          <a:p>
            <a:r>
              <a:rPr lang="de-DE" altLang="de-DE" dirty="0"/>
              <a:t>Bisher: Entwickler, Oracle-Field-Support, DBA, Consultant</a:t>
            </a:r>
          </a:p>
          <a:p>
            <a:r>
              <a:rPr lang="de-DE" altLang="de-DE" dirty="0"/>
              <a:t>Aktuell: </a:t>
            </a:r>
            <a:r>
              <a:rPr lang="de-DE" altLang="de-DE" dirty="0" err="1"/>
              <a:t>Principal</a:t>
            </a:r>
            <a:r>
              <a:rPr lang="de-DE" altLang="de-DE" dirty="0"/>
              <a:t> Consultant &amp; Abteilungsleiter bei der ORDIX AG</a:t>
            </a:r>
          </a:p>
          <a:p>
            <a:r>
              <a:rPr lang="de-DE" altLang="de-DE" dirty="0"/>
              <a:t>Schwerpunkte</a:t>
            </a:r>
          </a:p>
          <a:p>
            <a:pPr lvl="1"/>
            <a:r>
              <a:rPr lang="de-DE" altLang="de-DE" dirty="0"/>
              <a:t>Hochverfügbarkeit</a:t>
            </a:r>
          </a:p>
          <a:p>
            <a:pPr lvl="1"/>
            <a:r>
              <a:rPr lang="de-DE" altLang="de-DE" dirty="0"/>
              <a:t>Migrationen und Upgrades</a:t>
            </a:r>
          </a:p>
          <a:p>
            <a:pPr lvl="1"/>
            <a:r>
              <a:rPr lang="de-DE" altLang="de-DE" dirty="0"/>
              <a:t>Multitenant</a:t>
            </a:r>
          </a:p>
          <a:p>
            <a:r>
              <a:rPr lang="de-DE" altLang="de-DE" dirty="0"/>
              <a:t>DOAG-Themenverantwortlicher "</a:t>
            </a:r>
            <a:r>
              <a:rPr lang="de-DE" altLang="de-DE" dirty="0" err="1"/>
              <a:t>OpenSource</a:t>
            </a:r>
            <a:r>
              <a:rPr lang="de-DE" altLang="de-DE" dirty="0"/>
              <a:t>-Datenbanken“</a:t>
            </a:r>
          </a:p>
          <a:p>
            <a:r>
              <a:rPr lang="de-DE" altLang="de-DE" dirty="0"/>
              <a:t>     @</a:t>
            </a:r>
            <a:r>
              <a:rPr lang="de-DE" altLang="de-DE" dirty="0" err="1"/>
              <a:t>markusdba</a:t>
            </a:r>
            <a:r>
              <a:rPr lang="de-DE" altLang="de-DE" dirty="0"/>
              <a:t>          @</a:t>
            </a:r>
            <a:r>
              <a:rPr lang="de-DE" altLang="de-DE" dirty="0" err="1"/>
              <a:t>markusdba.bsky.social</a:t>
            </a:r>
            <a:endParaRPr lang="de-DE" altLang="de-DE" dirty="0"/>
          </a:p>
          <a:p>
            <a:r>
              <a:rPr lang="de-DE" altLang="de-DE" dirty="0"/>
              <a:t>     @</a:t>
            </a:r>
            <a:r>
              <a:rPr lang="de-DE" altLang="de-DE" dirty="0" err="1"/>
              <a:t>markusdba@mastodon.social</a:t>
            </a:r>
            <a:endParaRPr lang="de-DE" altLang="de-DE" dirty="0"/>
          </a:p>
          <a:p>
            <a:r>
              <a:rPr lang="de-DE" altLang="de-DE" dirty="0"/>
              <a:t>     markusdba.de|.net</a:t>
            </a:r>
          </a:p>
          <a:p>
            <a:r>
              <a:rPr lang="de-DE" altLang="de-DE" dirty="0"/>
              <a:t>      </a:t>
            </a:r>
            <a:r>
              <a:rPr lang="de-DE" altLang="de-DE" dirty="0">
                <a:hlinkClick r:id="rId3"/>
              </a:rPr>
              <a:t>mfl@ordix.de</a:t>
            </a:r>
            <a:r>
              <a:rPr lang="de-DE" alt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Markus Flechtner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A8F923-F90D-48B3-9282-E38D0773680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2" name="Picture 4" descr="DOAG">
            <a:extLst>
              <a:ext uri="{FF2B5EF4-FFF2-40B4-BE49-F238E27FC236}">
                <a16:creationId xmlns:a16="http://schemas.microsoft.com/office/drawing/2014/main" id="{820D5923-7CCB-A49A-B458-A6BB2019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25" y="5694926"/>
            <a:ext cx="1241890" cy="2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dba handbuch">
            <a:extLst>
              <a:ext uri="{FF2B5EF4-FFF2-40B4-BE49-F238E27FC236}">
                <a16:creationId xmlns:a16="http://schemas.microsoft.com/office/drawing/2014/main" id="{32C7A5EF-AE0A-09C6-E383-5D0DDA40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458" y="3755847"/>
            <a:ext cx="1639603" cy="231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2FF00CFB-D2EE-F8FF-2FD4-5D1A8EB01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47" y="3721209"/>
            <a:ext cx="1354853" cy="809673"/>
          </a:xfrm>
          <a:prstGeom prst="rect">
            <a:avLst/>
          </a:prstGeom>
        </p:spPr>
      </p:pic>
      <p:pic>
        <p:nvPicPr>
          <p:cNvPr id="15" name="Picture Placeholder 9" descr="A person in a kayak&#10;&#10;Description automatically generated with low confidence">
            <a:extLst>
              <a:ext uri="{FF2B5EF4-FFF2-40B4-BE49-F238E27FC236}">
                <a16:creationId xmlns:a16="http://schemas.microsoft.com/office/drawing/2014/main" id="{D313E1C1-4FCC-8838-2080-041E5E276B5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265" b="3265"/>
          <a:stretch>
            <a:fillRect/>
          </a:stretch>
        </p:blipFill>
        <p:spPr>
          <a:xfrm>
            <a:off x="9255181" y="1210767"/>
            <a:ext cx="2429333" cy="2428666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A265E5-A371-27D1-A224-3C9C3BD44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2478" y="4687560"/>
            <a:ext cx="2024183" cy="80967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F05C533-CD20-F456-0499-6D28C9A691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804" y="5031378"/>
            <a:ext cx="326863" cy="35036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62700DB-617A-C02B-9B3D-3E10BF0FD1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208" y="4551922"/>
            <a:ext cx="538054" cy="53805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3A2097C-8066-C815-599B-609F4BB049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332" y="5369529"/>
            <a:ext cx="399806" cy="399806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AA0556A9-25A6-3FE0-DA2D-1F6F5B3440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332" y="5718832"/>
            <a:ext cx="399806" cy="3998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7EB60D8-A745-DAE8-D382-861E75EA15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02" y="4687560"/>
            <a:ext cx="1488471" cy="1488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C986D0-421F-CBA7-F8E1-87D3684570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5543" y="4551922"/>
            <a:ext cx="610704" cy="6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B495814-D9E4-4138-B01E-BEE4DF3B905D}"/>
              </a:ext>
            </a:extLst>
          </p:cNvPr>
          <p:cNvSpPr/>
          <p:nvPr/>
        </p:nvSpPr>
        <p:spPr bwMode="auto">
          <a:xfrm>
            <a:off x="0" y="3594463"/>
            <a:ext cx="12192000" cy="34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90000" rIns="90000" bIns="90000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Ohne Account geht (fast) nichts</a:t>
            </a:r>
          </a:p>
          <a:p>
            <a:pPr>
              <a:lnSpc>
                <a:spcPct val="150000"/>
              </a:lnSpc>
            </a:pPr>
            <a:r>
              <a:rPr lang="de-DE" dirty="0"/>
              <a:t>Heiter bis wolkig – die kostenlose Cloud</a:t>
            </a:r>
          </a:p>
          <a:p>
            <a:pPr>
              <a:lnSpc>
                <a:spcPct val="150000"/>
              </a:lnSpc>
            </a:pPr>
            <a:r>
              <a:rPr lang="de-DE" dirty="0"/>
              <a:t>Einfach mal was lernen</a:t>
            </a:r>
          </a:p>
          <a:p>
            <a:pPr>
              <a:lnSpc>
                <a:spcPct val="150000"/>
              </a:lnSpc>
            </a:pPr>
            <a:r>
              <a:rPr lang="de-DE" dirty="0"/>
              <a:t>Die eigene Datenbank</a:t>
            </a:r>
          </a:p>
          <a:p>
            <a:pPr>
              <a:lnSpc>
                <a:spcPct val="150000"/>
              </a:lnSpc>
            </a:pPr>
            <a:r>
              <a:rPr lang="de-DE" dirty="0"/>
              <a:t>Ich brauche eine kostenlose Anwendung</a:t>
            </a:r>
          </a:p>
          <a:p>
            <a:pPr>
              <a:lnSpc>
                <a:spcPct val="150000"/>
              </a:lnSpc>
            </a:pPr>
            <a:r>
              <a:rPr lang="de-DE" dirty="0"/>
              <a:t>Ein paar Werkzeuge</a:t>
            </a:r>
          </a:p>
          <a:p>
            <a:pPr>
              <a:lnSpc>
                <a:spcPct val="150000"/>
              </a:lnSpc>
            </a:pPr>
            <a:r>
              <a:rPr lang="de-DE" dirty="0"/>
              <a:t>Zum Merken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Agenda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2919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Durchklicken zur eigenen Web-Anwendung. Oracle APEX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APEX = Oracle </a:t>
            </a:r>
            <a:r>
              <a:rPr lang="de-DE" altLang="de-DE" dirty="0" err="1"/>
              <a:t>Application</a:t>
            </a:r>
            <a:r>
              <a:rPr lang="de-DE" altLang="de-DE" dirty="0"/>
              <a:t> Express</a:t>
            </a:r>
          </a:p>
          <a:p>
            <a:r>
              <a:rPr lang="de-DE" altLang="de-DE" dirty="0"/>
              <a:t>Low-Code-Entwicklungsumgebung im Browser</a:t>
            </a:r>
          </a:p>
          <a:p>
            <a:r>
              <a:rPr lang="de-DE" altLang="de-DE" dirty="0"/>
              <a:t>Für Web-Anwendungen</a:t>
            </a:r>
          </a:p>
          <a:p>
            <a:r>
              <a:rPr lang="de-DE" dirty="0"/>
              <a:t>Kostenfrei ausprobieren unter: </a:t>
            </a:r>
            <a:r>
              <a:rPr lang="de-DE" dirty="0">
                <a:hlinkClick r:id="rId3"/>
              </a:rPr>
              <a:t>https://apex.oracle.com/en/</a:t>
            </a:r>
            <a:endParaRPr lang="de-DE" dirty="0"/>
          </a:p>
          <a:p>
            <a:pPr lvl="1"/>
            <a:r>
              <a:rPr lang="de-DE" dirty="0"/>
              <a:t>Inkl. Tutorials, Demo-Apps, </a:t>
            </a:r>
          </a:p>
          <a:p>
            <a:r>
              <a:rPr lang="de-DE" dirty="0"/>
              <a:t>Oder in der eigenen Datenbank installieren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678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Oracle APEX – einfaches Beispiel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MISSING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D5C506-956F-B06D-413E-27473D43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9" y="1105911"/>
            <a:ext cx="7772400" cy="44754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930F277-E3C9-265B-92DF-FA5B6BCF90CD}"/>
              </a:ext>
            </a:extLst>
          </p:cNvPr>
          <p:cNvSpPr txBox="1"/>
          <p:nvPr/>
        </p:nvSpPr>
        <p:spPr>
          <a:xfrm>
            <a:off x="9174079" y="5432258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2">
                    <a:lumMod val="90000"/>
                  </a:schemeClr>
                </a:solidFill>
                <a:latin typeface="+mn-lt"/>
                <a:cs typeface="Arial" panose="020B0604020202020204" pitchFamily="34" charset="0"/>
              </a:rPr>
              <a:t>Quelle:</a:t>
            </a:r>
            <a:br>
              <a:rPr lang="de-DE" sz="1200" dirty="0">
                <a:solidFill>
                  <a:schemeClr val="tx2">
                    <a:lumMod val="9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de-DE" sz="1200" dirty="0">
                <a:solidFill>
                  <a:schemeClr val="tx2">
                    <a:lumMod val="90000"/>
                  </a:schemeClr>
                </a:solidFill>
                <a:latin typeface="+mn-lt"/>
                <a:cs typeface="Arial" panose="020B0604020202020204" pitchFamily="34" charset="0"/>
              </a:rPr>
              <a:t>https://mig8447.github.io/</a:t>
            </a:r>
            <a:r>
              <a:rPr lang="de-DE" sz="1200" dirty="0" err="1">
                <a:solidFill>
                  <a:schemeClr val="tx2">
                    <a:lumMod val="90000"/>
                  </a:schemeClr>
                </a:solidFill>
                <a:latin typeface="+mn-lt"/>
                <a:cs typeface="Arial" panose="020B0604020202020204" pitchFamily="34" charset="0"/>
              </a:rPr>
              <a:t>assets</a:t>
            </a:r>
            <a:endParaRPr lang="de-DE" sz="1200" dirty="0">
              <a:solidFill>
                <a:schemeClr val="tx2">
                  <a:lumMod val="9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1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B495814-D9E4-4138-B01E-BEE4DF3B905D}"/>
              </a:ext>
            </a:extLst>
          </p:cNvPr>
          <p:cNvSpPr/>
          <p:nvPr/>
        </p:nvSpPr>
        <p:spPr bwMode="auto">
          <a:xfrm>
            <a:off x="0" y="4099789"/>
            <a:ext cx="12192000" cy="34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90000" rIns="90000" bIns="90000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Ohne Account geht (fast) nichts</a:t>
            </a:r>
          </a:p>
          <a:p>
            <a:pPr>
              <a:lnSpc>
                <a:spcPct val="150000"/>
              </a:lnSpc>
            </a:pPr>
            <a:r>
              <a:rPr lang="de-DE" dirty="0"/>
              <a:t>Heiter bis wolkig – die kostenlose Cloud</a:t>
            </a:r>
          </a:p>
          <a:p>
            <a:pPr>
              <a:lnSpc>
                <a:spcPct val="150000"/>
              </a:lnSpc>
            </a:pPr>
            <a:r>
              <a:rPr lang="de-DE" dirty="0"/>
              <a:t>Einfach mal was lernen</a:t>
            </a:r>
          </a:p>
          <a:p>
            <a:pPr>
              <a:lnSpc>
                <a:spcPct val="150000"/>
              </a:lnSpc>
            </a:pPr>
            <a:r>
              <a:rPr lang="de-DE" dirty="0"/>
              <a:t>Die eigene Datenbank</a:t>
            </a:r>
          </a:p>
          <a:p>
            <a:pPr>
              <a:lnSpc>
                <a:spcPct val="150000"/>
              </a:lnSpc>
            </a:pPr>
            <a:r>
              <a:rPr lang="de-DE" dirty="0"/>
              <a:t>Ich brauche eine kostenlose Anwendung</a:t>
            </a:r>
          </a:p>
          <a:p>
            <a:pPr>
              <a:lnSpc>
                <a:spcPct val="150000"/>
              </a:lnSpc>
            </a:pPr>
            <a:r>
              <a:rPr lang="de-DE" dirty="0"/>
              <a:t>Ein paar Werkzeuge</a:t>
            </a:r>
          </a:p>
          <a:p>
            <a:pPr>
              <a:lnSpc>
                <a:spcPct val="150000"/>
              </a:lnSpc>
            </a:pPr>
            <a:r>
              <a:rPr lang="de-DE" dirty="0"/>
              <a:t>Zum Merken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Agenda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776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SQL Developer 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 für Datenbank-Entwicklung und –Verwaltung</a:t>
            </a:r>
          </a:p>
          <a:p>
            <a:r>
              <a:rPr lang="de-DE" dirty="0"/>
              <a:t>Java-basiert</a:t>
            </a:r>
          </a:p>
          <a:p>
            <a:r>
              <a:rPr lang="de-DE" dirty="0"/>
              <a:t>Runterladen, auspacken, </a:t>
            </a:r>
            <a:br>
              <a:rPr lang="de-DE" dirty="0"/>
            </a:br>
            <a:r>
              <a:rPr lang="de-DE" dirty="0"/>
              <a:t>starten, fertig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Download von</a:t>
            </a:r>
            <a:br>
              <a:rPr lang="de-DE" dirty="0"/>
            </a:br>
            <a:r>
              <a:rPr lang="de-DE" dirty="0"/>
              <a:t>https://</a:t>
            </a:r>
            <a:r>
              <a:rPr lang="de-DE" dirty="0" err="1"/>
              <a:t>www.oracle.com</a:t>
            </a:r>
            <a:r>
              <a:rPr lang="de-DE" dirty="0"/>
              <a:t>/</a:t>
            </a:r>
            <a:r>
              <a:rPr lang="de-DE" dirty="0" err="1"/>
              <a:t>database</a:t>
            </a:r>
            <a:r>
              <a:rPr lang="de-DE" dirty="0"/>
              <a:t>/</a:t>
            </a:r>
            <a:r>
              <a:rPr lang="de-DE" dirty="0" err="1"/>
              <a:t>sqldeveloper</a:t>
            </a:r>
            <a:r>
              <a:rPr lang="de-DE" dirty="0"/>
              <a:t>/</a:t>
            </a:r>
            <a:r>
              <a:rPr lang="de-DE" dirty="0" err="1"/>
              <a:t>technologies</a:t>
            </a:r>
            <a:r>
              <a:rPr lang="de-DE" dirty="0"/>
              <a:t>/</a:t>
            </a:r>
            <a:r>
              <a:rPr lang="de-DE" dirty="0" err="1"/>
              <a:t>download</a:t>
            </a:r>
            <a:r>
              <a:rPr lang="de-DE" dirty="0"/>
              <a:t>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3615CF-3BE6-8E28-8066-3C63E3A3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0" y="1122948"/>
            <a:ext cx="2933700" cy="3962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8C520F-D84A-4031-D615-D3D00FE1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752" y="2354848"/>
            <a:ext cx="3911600" cy="2730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0316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VS Code – SQL Developer Extension (1)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SQL Developer wird nicht mehr weiterentwickelt.</a:t>
            </a:r>
          </a:p>
          <a:p>
            <a:r>
              <a:rPr lang="de-DE" dirty="0"/>
              <a:t>Stattdessen gibt es jetzt eine Erweiterung für VS Code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525749-904C-A654-709F-E7CEAE0E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64" y="2746713"/>
            <a:ext cx="7772400" cy="1635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527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VS Code – SQL Developer Extension (2)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0760DC-DF13-E676-998E-7FA5288B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37" y="1152023"/>
            <a:ext cx="9180000" cy="49523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1863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B495814-D9E4-4138-B01E-BEE4DF3B905D}"/>
              </a:ext>
            </a:extLst>
          </p:cNvPr>
          <p:cNvSpPr/>
          <p:nvPr/>
        </p:nvSpPr>
        <p:spPr bwMode="auto">
          <a:xfrm>
            <a:off x="0" y="4575037"/>
            <a:ext cx="12192000" cy="34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90000" rIns="90000" bIns="90000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Ohne Account geht (fast) nichts</a:t>
            </a:r>
          </a:p>
          <a:p>
            <a:pPr>
              <a:lnSpc>
                <a:spcPct val="150000"/>
              </a:lnSpc>
            </a:pPr>
            <a:r>
              <a:rPr lang="de-DE" dirty="0"/>
              <a:t>Heiter bis wolkig – die kostenlose Cloud</a:t>
            </a:r>
          </a:p>
          <a:p>
            <a:pPr>
              <a:lnSpc>
                <a:spcPct val="150000"/>
              </a:lnSpc>
            </a:pPr>
            <a:r>
              <a:rPr lang="de-DE" dirty="0"/>
              <a:t>Einfach mal was lernen</a:t>
            </a:r>
          </a:p>
          <a:p>
            <a:pPr>
              <a:lnSpc>
                <a:spcPct val="150000"/>
              </a:lnSpc>
            </a:pPr>
            <a:r>
              <a:rPr lang="de-DE" dirty="0"/>
              <a:t>Die eigene Datenbank</a:t>
            </a:r>
          </a:p>
          <a:p>
            <a:pPr>
              <a:lnSpc>
                <a:spcPct val="150000"/>
              </a:lnSpc>
            </a:pPr>
            <a:r>
              <a:rPr lang="de-DE" dirty="0"/>
              <a:t>Ich brauche eine kostenlose Anwendung</a:t>
            </a:r>
          </a:p>
          <a:p>
            <a:pPr>
              <a:lnSpc>
                <a:spcPct val="150000"/>
              </a:lnSpc>
            </a:pPr>
            <a:r>
              <a:rPr lang="de-DE" dirty="0"/>
              <a:t>Ein paar Werkzeuge</a:t>
            </a:r>
          </a:p>
          <a:p>
            <a:pPr>
              <a:lnSpc>
                <a:spcPct val="150000"/>
              </a:lnSpc>
            </a:pPr>
            <a:r>
              <a:rPr lang="de-DE" dirty="0"/>
              <a:t>Zum Merken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Agenda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52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Alles zusammengefasst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Free Oracle </a:t>
            </a:r>
            <a:r>
              <a:rPr lang="de-DE" altLang="de-DE" dirty="0" err="1"/>
              <a:t>technologies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Developers: 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>
                <a:hlinkClick r:id="rId3"/>
              </a:rPr>
              <a:t>https://oracle.github.io/free/#/</a:t>
            </a:r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9256A7-01A8-6EED-E17B-17C60713B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839" y="1292400"/>
            <a:ext cx="3599161" cy="35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1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8B57CBAB-8F0D-CF8C-27CC-5BFD4032C28F}"/>
              </a:ext>
            </a:extLst>
          </p:cNvPr>
          <p:cNvSpPr txBox="1">
            <a:spLocks/>
          </p:cNvSpPr>
          <p:nvPr/>
        </p:nvSpPr>
        <p:spPr>
          <a:xfrm>
            <a:off x="2018081" y="5085536"/>
            <a:ext cx="4077919" cy="14700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defTabSz="914400"/>
            <a:r>
              <a:rPr lang="de-DE" b="0" kern="0" dirty="0">
                <a:solidFill>
                  <a:schemeClr val="bg1"/>
                </a:solidFill>
              </a:rPr>
              <a:t>Markus Flechtner</a:t>
            </a:r>
          </a:p>
          <a:p>
            <a:pPr algn="r" defTabSz="914400"/>
            <a:r>
              <a:rPr lang="de-DE" b="0" kern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mfl@ordix.de</a:t>
            </a:r>
            <a:endParaRPr lang="de-DE" b="0" kern="0" dirty="0">
              <a:solidFill>
                <a:schemeClr val="bg1"/>
              </a:solidFill>
            </a:endParaRPr>
          </a:p>
          <a:p>
            <a:pPr algn="r" defTabSz="914400"/>
            <a:r>
              <a:rPr lang="de-DE" b="0" kern="0" dirty="0">
                <a:solidFill>
                  <a:schemeClr val="bg1"/>
                </a:solidFill>
              </a:rPr>
              <a:t>@markusdba</a:t>
            </a:r>
          </a:p>
          <a:p>
            <a:pPr algn="r" defTabSz="914400"/>
            <a:r>
              <a:rPr lang="de-DE" altLang="de-DE" b="0" dirty="0">
                <a:solidFill>
                  <a:schemeClr val="bg1"/>
                </a:solidFill>
              </a:rPr>
              <a:t>@markusdba@mastodon.social</a:t>
            </a:r>
          </a:p>
          <a:p>
            <a:pPr algn="r" defTabSz="914400"/>
            <a:r>
              <a:rPr lang="de-DE" b="0" kern="0" dirty="0">
                <a:solidFill>
                  <a:schemeClr val="bg1"/>
                </a:solidFill>
              </a:rPr>
              <a:t>Markusdba.net|.de</a:t>
            </a:r>
          </a:p>
        </p:txBody>
      </p:sp>
    </p:spTree>
    <p:extLst>
      <p:ext uri="{BB962C8B-B14F-4D97-AF65-F5344CB8AC3E}">
        <p14:creationId xmlns:p14="http://schemas.microsoft.com/office/powerpoint/2010/main" val="2343271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person, snow, riding, person&#10;&#10;Description automatically generated">
            <a:extLst>
              <a:ext uri="{FF2B5EF4-FFF2-40B4-BE49-F238E27FC236}">
                <a16:creationId xmlns:a16="http://schemas.microsoft.com/office/drawing/2014/main" id="{46867ABD-CD03-7F46-8AFE-E11257854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72579"/>
          </a:xfrm>
          <a:prstGeom prst="rect">
            <a:avLst/>
          </a:prstGeom>
        </p:spPr>
      </p:pic>
      <p:sp>
        <p:nvSpPr>
          <p:cNvPr id="43" name="Round Same-side Corner of Rectangle 42">
            <a:extLst>
              <a:ext uri="{FF2B5EF4-FFF2-40B4-BE49-F238E27FC236}">
                <a16:creationId xmlns:a16="http://schemas.microsoft.com/office/drawing/2014/main" id="{648054CC-FFF1-5F41-BF71-78F9E65D30B7}"/>
              </a:ext>
            </a:extLst>
          </p:cNvPr>
          <p:cNvSpPr/>
          <p:nvPr/>
        </p:nvSpPr>
        <p:spPr>
          <a:xfrm rot="10800000">
            <a:off x="730220" y="-860"/>
            <a:ext cx="1748157" cy="840328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5697" y="3961732"/>
            <a:ext cx="317532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Oracle Sans Semi Bold" panose="020B0503020204020204" pitchFamily="34" charset="0"/>
                <a:cs typeface="Oracle Sans Semi Bold" panose="020B0503020204020204" pitchFamily="34" charset="0"/>
              </a:rPr>
              <a:t>3 membership tiers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3A4E58-B5BC-AB48-B89F-3F0F04E4E5E5}"/>
              </a:ext>
            </a:extLst>
          </p:cNvPr>
          <p:cNvSpPr txBox="1"/>
          <p:nvPr/>
        </p:nvSpPr>
        <p:spPr>
          <a:xfrm>
            <a:off x="865695" y="6364939"/>
            <a:ext cx="817468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>
                <a:solidFill>
                  <a:srgbClr val="2C5967"/>
                </a:solidFill>
                <a:cs typeface="Oracle Sans Light" panose="020B0403020204020204" pitchFamily="34" charset="0"/>
              </a:rPr>
              <a:t>Connect: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E76DB6-AC82-B142-AF8F-C5297CC3EA2C}"/>
              </a:ext>
            </a:extLst>
          </p:cNvPr>
          <p:cNvSpPr/>
          <p:nvPr/>
        </p:nvSpPr>
        <p:spPr>
          <a:xfrm>
            <a:off x="7423515" y="6364939"/>
            <a:ext cx="1219180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r>
              <a:rPr lang="en-US" sz="1400" dirty="0">
                <a:solidFill>
                  <a:srgbClr val="2C5967"/>
                </a:solidFill>
                <a:cs typeface="Oracle Sans Light" panose="020B0403020204020204" pitchFamily="34" charset="0"/>
              </a:rPr>
              <a:t>@</a:t>
            </a:r>
            <a:r>
              <a:rPr lang="en-US" sz="1400" dirty="0" err="1">
                <a:solidFill>
                  <a:srgbClr val="2C5967"/>
                </a:solidFill>
                <a:cs typeface="Oracle Sans Light" panose="020B0403020204020204" pitchFamily="34" charset="0"/>
              </a:rPr>
              <a:t>oracleace</a:t>
            </a:r>
            <a:endParaRPr lang="en-US" sz="1400" dirty="0">
              <a:solidFill>
                <a:srgbClr val="2C5967"/>
              </a:solidFill>
              <a:cs typeface="Oracle Sans Light" panose="020B04030202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39D319-FEF9-094F-B231-70BC7D128EE8}"/>
              </a:ext>
            </a:extLst>
          </p:cNvPr>
          <p:cNvSpPr/>
          <p:nvPr/>
        </p:nvSpPr>
        <p:spPr>
          <a:xfrm>
            <a:off x="4760372" y="6364939"/>
            <a:ext cx="2714397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r>
              <a:rPr lang="en-US" sz="1400" dirty="0" err="1">
                <a:solidFill>
                  <a:srgbClr val="2C5967"/>
                </a:solidFill>
                <a:cs typeface="Oracle Sans Light" panose="020B0403020204020204" pitchFamily="34" charset="0"/>
              </a:rPr>
              <a:t>Facebook.com</a:t>
            </a:r>
            <a:r>
              <a:rPr lang="en-US" sz="1400" dirty="0">
                <a:solidFill>
                  <a:srgbClr val="2C5967"/>
                </a:solidFill>
                <a:cs typeface="Oracle Sans Light" panose="020B0403020204020204" pitchFamily="34" charset="0"/>
              </a:rPr>
              <a:t>/</a:t>
            </a:r>
            <a:r>
              <a:rPr lang="en-US" sz="1400" dirty="0" err="1">
                <a:solidFill>
                  <a:srgbClr val="2C5967"/>
                </a:solidFill>
                <a:cs typeface="Oracle Sans Light" panose="020B0403020204020204" pitchFamily="34" charset="0"/>
              </a:rPr>
              <a:t>OracleACEs</a:t>
            </a:r>
            <a:endParaRPr lang="en-US" sz="1400" dirty="0">
              <a:solidFill>
                <a:srgbClr val="2C5967"/>
              </a:solidFill>
              <a:cs typeface="Oracle Sans Light" panose="020B0403020204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1E7ECA-99D0-304B-A69F-7DA2D6A7428B}"/>
              </a:ext>
            </a:extLst>
          </p:cNvPr>
          <p:cNvSpPr/>
          <p:nvPr/>
        </p:nvSpPr>
        <p:spPr>
          <a:xfrm>
            <a:off x="1992669" y="6364939"/>
            <a:ext cx="2955617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r>
              <a:rPr lang="en-US" sz="1400" b="1" dirty="0" err="1">
                <a:solidFill>
                  <a:srgbClr val="2C5967"/>
                </a:solidFill>
                <a:latin typeface="Oracle Sans Light" panose="020B0403020204020204" pitchFamily="34" charset="0"/>
                <a:cs typeface="Oracle Sans Light" panose="020B0403020204020204" pitchFamily="34" charset="0"/>
              </a:rPr>
              <a:t>aceprogram_ww@oracle.com</a:t>
            </a:r>
            <a:endParaRPr lang="en-US" sz="1400" b="1" dirty="0">
              <a:solidFill>
                <a:srgbClr val="2C5967"/>
              </a:solidFill>
              <a:latin typeface="Oracle Sans Light" panose="020B0403020204020204" pitchFamily="34" charset="0"/>
              <a:cs typeface="Oracle Sans Light" panose="020B0403020204020204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0668871F-C970-834C-9B10-03CCB6EE4F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25585" y="6395438"/>
            <a:ext cx="216000" cy="216000"/>
          </a:xfrm>
          <a:custGeom>
            <a:avLst/>
            <a:gdLst>
              <a:gd name="T0" fmla="*/ 2777 w 2964"/>
              <a:gd name="T1" fmla="*/ 0 h 2964"/>
              <a:gd name="T2" fmla="*/ 185 w 2964"/>
              <a:gd name="T3" fmla="*/ 0 h 2964"/>
              <a:gd name="T4" fmla="*/ 0 w 2964"/>
              <a:gd name="T5" fmla="*/ 185 h 2964"/>
              <a:gd name="T6" fmla="*/ 0 w 2964"/>
              <a:gd name="T7" fmla="*/ 2777 h 2964"/>
              <a:gd name="T8" fmla="*/ 185 w 2964"/>
              <a:gd name="T9" fmla="*/ 2963 h 2964"/>
              <a:gd name="T10" fmla="*/ 2777 w 2964"/>
              <a:gd name="T11" fmla="*/ 2963 h 2964"/>
              <a:gd name="T12" fmla="*/ 2963 w 2964"/>
              <a:gd name="T13" fmla="*/ 2777 h 2964"/>
              <a:gd name="T14" fmla="*/ 2963 w 2964"/>
              <a:gd name="T15" fmla="*/ 185 h 2964"/>
              <a:gd name="T16" fmla="*/ 2777 w 2964"/>
              <a:gd name="T17" fmla="*/ 0 h 2964"/>
              <a:gd name="T18" fmla="*/ 2223 w 2964"/>
              <a:gd name="T19" fmla="*/ 1100 h 2964"/>
              <a:gd name="T20" fmla="*/ 2223 w 2964"/>
              <a:gd name="T21" fmla="*/ 1158 h 2964"/>
              <a:gd name="T22" fmla="*/ 1135 w 2964"/>
              <a:gd name="T23" fmla="*/ 2233 h 2964"/>
              <a:gd name="T24" fmla="*/ 556 w 2964"/>
              <a:gd name="T25" fmla="*/ 2061 h 2964"/>
              <a:gd name="T26" fmla="*/ 648 w 2964"/>
              <a:gd name="T27" fmla="*/ 2072 h 2964"/>
              <a:gd name="T28" fmla="*/ 1123 w 2964"/>
              <a:gd name="T29" fmla="*/ 1910 h 2964"/>
              <a:gd name="T30" fmla="*/ 764 w 2964"/>
              <a:gd name="T31" fmla="*/ 1644 h 2964"/>
              <a:gd name="T32" fmla="*/ 833 w 2964"/>
              <a:gd name="T33" fmla="*/ 1644 h 2964"/>
              <a:gd name="T34" fmla="*/ 938 w 2964"/>
              <a:gd name="T35" fmla="*/ 1632 h 2964"/>
              <a:gd name="T36" fmla="*/ 625 w 2964"/>
              <a:gd name="T37" fmla="*/ 1262 h 2964"/>
              <a:gd name="T38" fmla="*/ 799 w 2964"/>
              <a:gd name="T39" fmla="*/ 1308 h 2964"/>
              <a:gd name="T40" fmla="*/ 637 w 2964"/>
              <a:gd name="T41" fmla="*/ 984 h 2964"/>
              <a:gd name="T42" fmla="*/ 683 w 2964"/>
              <a:gd name="T43" fmla="*/ 799 h 2964"/>
              <a:gd name="T44" fmla="*/ 1470 w 2964"/>
              <a:gd name="T45" fmla="*/ 1192 h 2964"/>
              <a:gd name="T46" fmla="*/ 1459 w 2964"/>
              <a:gd name="T47" fmla="*/ 1111 h 2964"/>
              <a:gd name="T48" fmla="*/ 1841 w 2964"/>
              <a:gd name="T49" fmla="*/ 729 h 2964"/>
              <a:gd name="T50" fmla="*/ 2119 w 2964"/>
              <a:gd name="T51" fmla="*/ 845 h 2964"/>
              <a:gd name="T52" fmla="*/ 2361 w 2964"/>
              <a:gd name="T53" fmla="*/ 752 h 2964"/>
              <a:gd name="T54" fmla="*/ 2188 w 2964"/>
              <a:gd name="T55" fmla="*/ 972 h 2964"/>
              <a:gd name="T56" fmla="*/ 2407 w 2964"/>
              <a:gd name="T57" fmla="*/ 903 h 2964"/>
              <a:gd name="T58" fmla="*/ 2223 w 2964"/>
              <a:gd name="T59" fmla="*/ 1100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64" h="2964">
                <a:moveTo>
                  <a:pt x="2777" y="0"/>
                </a:moveTo>
                <a:cubicBezTo>
                  <a:pt x="185" y="0"/>
                  <a:pt x="185" y="0"/>
                  <a:pt x="185" y="0"/>
                </a:cubicBezTo>
                <a:cubicBezTo>
                  <a:pt x="81" y="0"/>
                  <a:pt x="0" y="81"/>
                  <a:pt x="0" y="185"/>
                </a:cubicBezTo>
                <a:cubicBezTo>
                  <a:pt x="0" y="2777"/>
                  <a:pt x="0" y="2777"/>
                  <a:pt x="0" y="2777"/>
                </a:cubicBezTo>
                <a:cubicBezTo>
                  <a:pt x="0" y="2882"/>
                  <a:pt x="81" y="2963"/>
                  <a:pt x="185" y="2963"/>
                </a:cubicBezTo>
                <a:cubicBezTo>
                  <a:pt x="2777" y="2963"/>
                  <a:pt x="2777" y="2963"/>
                  <a:pt x="2777" y="2963"/>
                </a:cubicBezTo>
                <a:cubicBezTo>
                  <a:pt x="2882" y="2963"/>
                  <a:pt x="2963" y="2882"/>
                  <a:pt x="2963" y="2777"/>
                </a:cubicBezTo>
                <a:cubicBezTo>
                  <a:pt x="2963" y="185"/>
                  <a:pt x="2963" y="185"/>
                  <a:pt x="2963" y="185"/>
                </a:cubicBezTo>
                <a:cubicBezTo>
                  <a:pt x="2963" y="81"/>
                  <a:pt x="2882" y="0"/>
                  <a:pt x="2777" y="0"/>
                </a:cubicBezTo>
                <a:close/>
                <a:moveTo>
                  <a:pt x="2223" y="1100"/>
                </a:moveTo>
                <a:cubicBezTo>
                  <a:pt x="2223" y="1123"/>
                  <a:pt x="2223" y="1135"/>
                  <a:pt x="2223" y="1158"/>
                </a:cubicBezTo>
                <a:cubicBezTo>
                  <a:pt x="2223" y="1656"/>
                  <a:pt x="1841" y="2233"/>
                  <a:pt x="1135" y="2233"/>
                </a:cubicBezTo>
                <a:cubicBezTo>
                  <a:pt x="926" y="2233"/>
                  <a:pt x="729" y="2176"/>
                  <a:pt x="556" y="2061"/>
                </a:cubicBezTo>
                <a:cubicBezTo>
                  <a:pt x="590" y="2072"/>
                  <a:pt x="613" y="2072"/>
                  <a:pt x="648" y="2072"/>
                </a:cubicBezTo>
                <a:cubicBezTo>
                  <a:pt x="822" y="2072"/>
                  <a:pt x="984" y="2003"/>
                  <a:pt x="1123" y="1910"/>
                </a:cubicBezTo>
                <a:cubicBezTo>
                  <a:pt x="949" y="1899"/>
                  <a:pt x="811" y="1794"/>
                  <a:pt x="764" y="1644"/>
                </a:cubicBezTo>
                <a:cubicBezTo>
                  <a:pt x="787" y="1644"/>
                  <a:pt x="811" y="1644"/>
                  <a:pt x="833" y="1644"/>
                </a:cubicBezTo>
                <a:cubicBezTo>
                  <a:pt x="868" y="1644"/>
                  <a:pt x="903" y="1644"/>
                  <a:pt x="938" y="1632"/>
                </a:cubicBezTo>
                <a:cubicBezTo>
                  <a:pt x="764" y="1598"/>
                  <a:pt x="625" y="1447"/>
                  <a:pt x="625" y="1262"/>
                </a:cubicBezTo>
                <a:cubicBezTo>
                  <a:pt x="683" y="1285"/>
                  <a:pt x="741" y="1308"/>
                  <a:pt x="799" y="1308"/>
                </a:cubicBezTo>
                <a:cubicBezTo>
                  <a:pt x="695" y="1239"/>
                  <a:pt x="637" y="1123"/>
                  <a:pt x="637" y="984"/>
                </a:cubicBezTo>
                <a:cubicBezTo>
                  <a:pt x="637" y="915"/>
                  <a:pt x="648" y="857"/>
                  <a:pt x="683" y="799"/>
                </a:cubicBezTo>
                <a:cubicBezTo>
                  <a:pt x="868" y="1030"/>
                  <a:pt x="1158" y="1181"/>
                  <a:pt x="1470" y="1192"/>
                </a:cubicBezTo>
                <a:cubicBezTo>
                  <a:pt x="1459" y="1169"/>
                  <a:pt x="1459" y="1135"/>
                  <a:pt x="1459" y="1111"/>
                </a:cubicBezTo>
                <a:cubicBezTo>
                  <a:pt x="1459" y="903"/>
                  <a:pt x="1632" y="729"/>
                  <a:pt x="1841" y="729"/>
                </a:cubicBezTo>
                <a:cubicBezTo>
                  <a:pt x="1945" y="729"/>
                  <a:pt x="2049" y="776"/>
                  <a:pt x="2119" y="845"/>
                </a:cubicBezTo>
                <a:cubicBezTo>
                  <a:pt x="2200" y="833"/>
                  <a:pt x="2280" y="799"/>
                  <a:pt x="2361" y="752"/>
                </a:cubicBezTo>
                <a:cubicBezTo>
                  <a:pt x="2326" y="845"/>
                  <a:pt x="2268" y="915"/>
                  <a:pt x="2188" y="972"/>
                </a:cubicBezTo>
                <a:cubicBezTo>
                  <a:pt x="2268" y="961"/>
                  <a:pt x="2338" y="938"/>
                  <a:pt x="2407" y="903"/>
                </a:cubicBezTo>
                <a:cubicBezTo>
                  <a:pt x="2361" y="984"/>
                  <a:pt x="2291" y="1054"/>
                  <a:pt x="2223" y="1100"/>
                </a:cubicBezTo>
                <a:close/>
              </a:path>
            </a:pathLst>
          </a:custGeom>
          <a:solidFill>
            <a:srgbClr val="2C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6AC64DEA-5710-9B46-9CB3-634984BBC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2441" y="6395438"/>
            <a:ext cx="216000" cy="216000"/>
          </a:xfrm>
          <a:custGeom>
            <a:avLst/>
            <a:gdLst>
              <a:gd name="T0" fmla="*/ 2777 w 2964"/>
              <a:gd name="T1" fmla="*/ 0 h 2964"/>
              <a:gd name="T2" fmla="*/ 185 w 2964"/>
              <a:gd name="T3" fmla="*/ 0 h 2964"/>
              <a:gd name="T4" fmla="*/ 0 w 2964"/>
              <a:gd name="T5" fmla="*/ 185 h 2964"/>
              <a:gd name="T6" fmla="*/ 0 w 2964"/>
              <a:gd name="T7" fmla="*/ 2777 h 2964"/>
              <a:gd name="T8" fmla="*/ 185 w 2964"/>
              <a:gd name="T9" fmla="*/ 2963 h 2964"/>
              <a:gd name="T10" fmla="*/ 1621 w 2964"/>
              <a:gd name="T11" fmla="*/ 2963 h 2964"/>
              <a:gd name="T12" fmla="*/ 1621 w 2964"/>
              <a:gd name="T13" fmla="*/ 1864 h 2964"/>
              <a:gd name="T14" fmla="*/ 1250 w 2964"/>
              <a:gd name="T15" fmla="*/ 1864 h 2964"/>
              <a:gd name="T16" fmla="*/ 1250 w 2964"/>
              <a:gd name="T17" fmla="*/ 1436 h 2964"/>
              <a:gd name="T18" fmla="*/ 1621 w 2964"/>
              <a:gd name="T19" fmla="*/ 1436 h 2964"/>
              <a:gd name="T20" fmla="*/ 1621 w 2964"/>
              <a:gd name="T21" fmla="*/ 1123 h 2964"/>
              <a:gd name="T22" fmla="*/ 2176 w 2964"/>
              <a:gd name="T23" fmla="*/ 556 h 2964"/>
              <a:gd name="T24" fmla="*/ 2500 w 2964"/>
              <a:gd name="T25" fmla="*/ 567 h 2964"/>
              <a:gd name="T26" fmla="*/ 2500 w 2964"/>
              <a:gd name="T27" fmla="*/ 961 h 2964"/>
              <a:gd name="T28" fmla="*/ 2280 w 2964"/>
              <a:gd name="T29" fmla="*/ 961 h 2964"/>
              <a:gd name="T30" fmla="*/ 2061 w 2964"/>
              <a:gd name="T31" fmla="*/ 1169 h 2964"/>
              <a:gd name="T32" fmla="*/ 2061 w 2964"/>
              <a:gd name="T33" fmla="*/ 1436 h 2964"/>
              <a:gd name="T34" fmla="*/ 2488 w 2964"/>
              <a:gd name="T35" fmla="*/ 1436 h 2964"/>
              <a:gd name="T36" fmla="*/ 2430 w 2964"/>
              <a:gd name="T37" fmla="*/ 1864 h 2964"/>
              <a:gd name="T38" fmla="*/ 2061 w 2964"/>
              <a:gd name="T39" fmla="*/ 1864 h 2964"/>
              <a:gd name="T40" fmla="*/ 2061 w 2964"/>
              <a:gd name="T41" fmla="*/ 2963 h 2964"/>
              <a:gd name="T42" fmla="*/ 2777 w 2964"/>
              <a:gd name="T43" fmla="*/ 2963 h 2964"/>
              <a:gd name="T44" fmla="*/ 2963 w 2964"/>
              <a:gd name="T45" fmla="*/ 2777 h 2964"/>
              <a:gd name="T46" fmla="*/ 2963 w 2964"/>
              <a:gd name="T47" fmla="*/ 185 h 2964"/>
              <a:gd name="T48" fmla="*/ 2777 w 2964"/>
              <a:gd name="T49" fmla="*/ 0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64" h="2964">
                <a:moveTo>
                  <a:pt x="2777" y="0"/>
                </a:moveTo>
                <a:cubicBezTo>
                  <a:pt x="185" y="0"/>
                  <a:pt x="185" y="0"/>
                  <a:pt x="185" y="0"/>
                </a:cubicBezTo>
                <a:cubicBezTo>
                  <a:pt x="81" y="0"/>
                  <a:pt x="0" y="81"/>
                  <a:pt x="0" y="185"/>
                </a:cubicBezTo>
                <a:cubicBezTo>
                  <a:pt x="0" y="2777"/>
                  <a:pt x="0" y="2777"/>
                  <a:pt x="0" y="2777"/>
                </a:cubicBezTo>
                <a:cubicBezTo>
                  <a:pt x="0" y="2882"/>
                  <a:pt x="81" y="2963"/>
                  <a:pt x="185" y="2963"/>
                </a:cubicBezTo>
                <a:cubicBezTo>
                  <a:pt x="1621" y="2963"/>
                  <a:pt x="1621" y="2963"/>
                  <a:pt x="1621" y="2963"/>
                </a:cubicBezTo>
                <a:cubicBezTo>
                  <a:pt x="1621" y="1864"/>
                  <a:pt x="1621" y="1864"/>
                  <a:pt x="1621" y="1864"/>
                </a:cubicBezTo>
                <a:cubicBezTo>
                  <a:pt x="1250" y="1864"/>
                  <a:pt x="1250" y="1864"/>
                  <a:pt x="1250" y="1864"/>
                </a:cubicBezTo>
                <a:cubicBezTo>
                  <a:pt x="1250" y="1436"/>
                  <a:pt x="1250" y="1436"/>
                  <a:pt x="1250" y="1436"/>
                </a:cubicBezTo>
                <a:cubicBezTo>
                  <a:pt x="1621" y="1436"/>
                  <a:pt x="1621" y="1436"/>
                  <a:pt x="1621" y="1436"/>
                </a:cubicBezTo>
                <a:cubicBezTo>
                  <a:pt x="1621" y="1123"/>
                  <a:pt x="1621" y="1123"/>
                  <a:pt x="1621" y="1123"/>
                </a:cubicBezTo>
                <a:cubicBezTo>
                  <a:pt x="1621" y="752"/>
                  <a:pt x="1841" y="556"/>
                  <a:pt x="2176" y="556"/>
                </a:cubicBezTo>
                <a:cubicBezTo>
                  <a:pt x="2326" y="556"/>
                  <a:pt x="2465" y="567"/>
                  <a:pt x="2500" y="567"/>
                </a:cubicBezTo>
                <a:cubicBezTo>
                  <a:pt x="2500" y="961"/>
                  <a:pt x="2500" y="961"/>
                  <a:pt x="2500" y="961"/>
                </a:cubicBezTo>
                <a:cubicBezTo>
                  <a:pt x="2280" y="961"/>
                  <a:pt x="2280" y="961"/>
                  <a:pt x="2280" y="961"/>
                </a:cubicBezTo>
                <a:cubicBezTo>
                  <a:pt x="2095" y="961"/>
                  <a:pt x="2061" y="1042"/>
                  <a:pt x="2061" y="1169"/>
                </a:cubicBezTo>
                <a:cubicBezTo>
                  <a:pt x="2061" y="1436"/>
                  <a:pt x="2061" y="1436"/>
                  <a:pt x="2061" y="1436"/>
                </a:cubicBezTo>
                <a:cubicBezTo>
                  <a:pt x="2488" y="1436"/>
                  <a:pt x="2488" y="1436"/>
                  <a:pt x="2488" y="1436"/>
                </a:cubicBezTo>
                <a:cubicBezTo>
                  <a:pt x="2430" y="1864"/>
                  <a:pt x="2430" y="1864"/>
                  <a:pt x="2430" y="1864"/>
                </a:cubicBezTo>
                <a:cubicBezTo>
                  <a:pt x="2061" y="1864"/>
                  <a:pt x="2061" y="1864"/>
                  <a:pt x="2061" y="1864"/>
                </a:cubicBezTo>
                <a:cubicBezTo>
                  <a:pt x="2061" y="2963"/>
                  <a:pt x="2061" y="2963"/>
                  <a:pt x="2061" y="2963"/>
                </a:cubicBezTo>
                <a:cubicBezTo>
                  <a:pt x="2777" y="2963"/>
                  <a:pt x="2777" y="2963"/>
                  <a:pt x="2777" y="2963"/>
                </a:cubicBezTo>
                <a:cubicBezTo>
                  <a:pt x="2882" y="2963"/>
                  <a:pt x="2963" y="2882"/>
                  <a:pt x="2963" y="2777"/>
                </a:cubicBezTo>
                <a:cubicBezTo>
                  <a:pt x="2963" y="185"/>
                  <a:pt x="2963" y="185"/>
                  <a:pt x="2963" y="185"/>
                </a:cubicBezTo>
                <a:cubicBezTo>
                  <a:pt x="2963" y="81"/>
                  <a:pt x="2882" y="0"/>
                  <a:pt x="2777" y="0"/>
                </a:cubicBezTo>
              </a:path>
            </a:pathLst>
          </a:custGeom>
          <a:solidFill>
            <a:srgbClr val="2C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BCCA3C58-0C50-6F43-9175-5A5880C13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1589" y="6403024"/>
            <a:ext cx="255600" cy="200828"/>
          </a:xfrm>
          <a:custGeom>
            <a:avLst/>
            <a:gdLst>
              <a:gd name="T0" fmla="*/ 1262 w 2593"/>
              <a:gd name="T1" fmla="*/ 1401 h 2039"/>
              <a:gd name="T2" fmla="*/ 1216 w 2593"/>
              <a:gd name="T3" fmla="*/ 1343 h 2039"/>
              <a:gd name="T4" fmla="*/ 857 w 2593"/>
              <a:gd name="T5" fmla="*/ 1100 h 2039"/>
              <a:gd name="T6" fmla="*/ 1378 w 2593"/>
              <a:gd name="T7" fmla="*/ 1077 h 2039"/>
              <a:gd name="T8" fmla="*/ 1274 w 2593"/>
              <a:gd name="T9" fmla="*/ 1088 h 2039"/>
              <a:gd name="T10" fmla="*/ 1262 w 2593"/>
              <a:gd name="T11" fmla="*/ 938 h 2039"/>
              <a:gd name="T12" fmla="*/ 1181 w 2593"/>
              <a:gd name="T13" fmla="*/ 950 h 2039"/>
              <a:gd name="T14" fmla="*/ 1089 w 2593"/>
              <a:gd name="T15" fmla="*/ 926 h 2039"/>
              <a:gd name="T16" fmla="*/ 1089 w 2593"/>
              <a:gd name="T17" fmla="*/ 1274 h 2039"/>
              <a:gd name="T18" fmla="*/ 1308 w 2593"/>
              <a:gd name="T19" fmla="*/ 1297 h 2039"/>
              <a:gd name="T20" fmla="*/ 1112 w 2593"/>
              <a:gd name="T21" fmla="*/ 729 h 2039"/>
              <a:gd name="T22" fmla="*/ 1112 w 2593"/>
              <a:gd name="T23" fmla="*/ 1459 h 2039"/>
              <a:gd name="T24" fmla="*/ 1181 w 2593"/>
              <a:gd name="T25" fmla="*/ 1123 h 2039"/>
              <a:gd name="T26" fmla="*/ 1019 w 2593"/>
              <a:gd name="T27" fmla="*/ 1100 h 2039"/>
              <a:gd name="T28" fmla="*/ 1181 w 2593"/>
              <a:gd name="T29" fmla="*/ 1054 h 2039"/>
              <a:gd name="T30" fmla="*/ 2038 w 2593"/>
              <a:gd name="T31" fmla="*/ 0 h 2039"/>
              <a:gd name="T32" fmla="*/ 0 w 2593"/>
              <a:gd name="T33" fmla="*/ 509 h 2039"/>
              <a:gd name="T34" fmla="*/ 2223 w 2593"/>
              <a:gd name="T35" fmla="*/ 2038 h 2039"/>
              <a:gd name="T36" fmla="*/ 2592 w 2593"/>
              <a:gd name="T37" fmla="*/ 556 h 2039"/>
              <a:gd name="T38" fmla="*/ 139 w 2593"/>
              <a:gd name="T39" fmla="*/ 648 h 2039"/>
              <a:gd name="T40" fmla="*/ 1806 w 2593"/>
              <a:gd name="T41" fmla="*/ 1065 h 2039"/>
              <a:gd name="T42" fmla="*/ 1112 w 2593"/>
              <a:gd name="T43" fmla="*/ 1679 h 2039"/>
              <a:gd name="T44" fmla="*/ 139 w 2593"/>
              <a:gd name="T45" fmla="*/ 776 h 2039"/>
              <a:gd name="T46" fmla="*/ 139 w 2593"/>
              <a:gd name="T47" fmla="*/ 915 h 2039"/>
              <a:gd name="T48" fmla="*/ 139 w 2593"/>
              <a:gd name="T49" fmla="*/ 1899 h 2039"/>
              <a:gd name="T50" fmla="*/ 267 w 2593"/>
              <a:gd name="T51" fmla="*/ 1899 h 2039"/>
              <a:gd name="T52" fmla="*/ 915 w 2593"/>
              <a:gd name="T53" fmla="*/ 1690 h 2039"/>
              <a:gd name="T54" fmla="*/ 1308 w 2593"/>
              <a:gd name="T55" fmla="*/ 1690 h 2039"/>
              <a:gd name="T56" fmla="*/ 1957 w 2593"/>
              <a:gd name="T57" fmla="*/ 1899 h 2039"/>
              <a:gd name="T58" fmla="*/ 2084 w 2593"/>
              <a:gd name="T59" fmla="*/ 1899 h 2039"/>
              <a:gd name="T60" fmla="*/ 1899 w 2593"/>
              <a:gd name="T61" fmla="*/ 1100 h 2039"/>
              <a:gd name="T62" fmla="*/ 2084 w 2593"/>
              <a:gd name="T63" fmla="*/ 1111 h 2039"/>
              <a:gd name="T64" fmla="*/ 2130 w 2593"/>
              <a:gd name="T65" fmla="*/ 834 h 2039"/>
              <a:gd name="T66" fmla="*/ 2015 w 2593"/>
              <a:gd name="T67" fmla="*/ 857 h 2039"/>
              <a:gd name="T68" fmla="*/ 1991 w 2593"/>
              <a:gd name="T69" fmla="*/ 405 h 2039"/>
              <a:gd name="T70" fmla="*/ 1899 w 2593"/>
              <a:gd name="T71" fmla="*/ 394 h 2039"/>
              <a:gd name="T72" fmla="*/ 1922 w 2593"/>
              <a:gd name="T73" fmla="*/ 289 h 2039"/>
              <a:gd name="T74" fmla="*/ 2130 w 2593"/>
              <a:gd name="T75" fmla="*/ 278 h 2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93" h="2039">
                <a:moveTo>
                  <a:pt x="1262" y="1424"/>
                </a:moveTo>
                <a:lnTo>
                  <a:pt x="1262" y="1401"/>
                </a:lnTo>
                <a:lnTo>
                  <a:pt x="1239" y="1343"/>
                </a:lnTo>
                <a:cubicBezTo>
                  <a:pt x="1228" y="1343"/>
                  <a:pt x="1228" y="1331"/>
                  <a:pt x="1216" y="1343"/>
                </a:cubicBezTo>
                <a:cubicBezTo>
                  <a:pt x="1181" y="1354"/>
                  <a:pt x="1146" y="1366"/>
                  <a:pt x="1112" y="1366"/>
                </a:cubicBezTo>
                <a:cubicBezTo>
                  <a:pt x="961" y="1366"/>
                  <a:pt x="857" y="1239"/>
                  <a:pt x="857" y="1100"/>
                </a:cubicBezTo>
                <a:cubicBezTo>
                  <a:pt x="857" y="938"/>
                  <a:pt x="961" y="834"/>
                  <a:pt x="1112" y="834"/>
                </a:cubicBezTo>
                <a:cubicBezTo>
                  <a:pt x="1274" y="834"/>
                  <a:pt x="1378" y="926"/>
                  <a:pt x="1378" y="1077"/>
                </a:cubicBezTo>
                <a:cubicBezTo>
                  <a:pt x="1378" y="1135"/>
                  <a:pt x="1355" y="1204"/>
                  <a:pt x="1308" y="1204"/>
                </a:cubicBezTo>
                <a:cubicBezTo>
                  <a:pt x="1285" y="1204"/>
                  <a:pt x="1274" y="1181"/>
                  <a:pt x="1274" y="1088"/>
                </a:cubicBezTo>
                <a:lnTo>
                  <a:pt x="1274" y="950"/>
                </a:lnTo>
                <a:cubicBezTo>
                  <a:pt x="1274" y="938"/>
                  <a:pt x="1266" y="942"/>
                  <a:pt x="1262" y="938"/>
                </a:cubicBezTo>
                <a:lnTo>
                  <a:pt x="1193" y="938"/>
                </a:lnTo>
                <a:cubicBezTo>
                  <a:pt x="1189" y="942"/>
                  <a:pt x="1181" y="938"/>
                  <a:pt x="1181" y="950"/>
                </a:cubicBezTo>
                <a:lnTo>
                  <a:pt x="1181" y="961"/>
                </a:lnTo>
                <a:cubicBezTo>
                  <a:pt x="1158" y="938"/>
                  <a:pt x="1123" y="926"/>
                  <a:pt x="1089" y="926"/>
                </a:cubicBezTo>
                <a:cubicBezTo>
                  <a:pt x="984" y="926"/>
                  <a:pt x="926" y="1019"/>
                  <a:pt x="926" y="1100"/>
                </a:cubicBezTo>
                <a:cubicBezTo>
                  <a:pt x="926" y="1193"/>
                  <a:pt x="996" y="1274"/>
                  <a:pt x="1089" y="1274"/>
                </a:cubicBezTo>
                <a:cubicBezTo>
                  <a:pt x="1135" y="1274"/>
                  <a:pt x="1181" y="1250"/>
                  <a:pt x="1204" y="1216"/>
                </a:cubicBezTo>
                <a:cubicBezTo>
                  <a:pt x="1228" y="1274"/>
                  <a:pt x="1274" y="1297"/>
                  <a:pt x="1308" y="1297"/>
                </a:cubicBezTo>
                <a:cubicBezTo>
                  <a:pt x="1424" y="1297"/>
                  <a:pt x="1482" y="1193"/>
                  <a:pt x="1482" y="1077"/>
                </a:cubicBezTo>
                <a:cubicBezTo>
                  <a:pt x="1482" y="868"/>
                  <a:pt x="1320" y="729"/>
                  <a:pt x="1112" y="729"/>
                </a:cubicBezTo>
                <a:cubicBezTo>
                  <a:pt x="903" y="729"/>
                  <a:pt x="741" y="891"/>
                  <a:pt x="741" y="1100"/>
                </a:cubicBezTo>
                <a:cubicBezTo>
                  <a:pt x="741" y="1297"/>
                  <a:pt x="903" y="1459"/>
                  <a:pt x="1112" y="1459"/>
                </a:cubicBezTo>
                <a:cubicBezTo>
                  <a:pt x="1158" y="1459"/>
                  <a:pt x="1204" y="1447"/>
                  <a:pt x="1262" y="1424"/>
                </a:cubicBezTo>
                <a:close/>
                <a:moveTo>
                  <a:pt x="1181" y="1123"/>
                </a:moveTo>
                <a:cubicBezTo>
                  <a:pt x="1169" y="1169"/>
                  <a:pt x="1135" y="1193"/>
                  <a:pt x="1100" y="1193"/>
                </a:cubicBezTo>
                <a:cubicBezTo>
                  <a:pt x="1054" y="1193"/>
                  <a:pt x="1019" y="1146"/>
                  <a:pt x="1019" y="1100"/>
                </a:cubicBezTo>
                <a:cubicBezTo>
                  <a:pt x="1019" y="1054"/>
                  <a:pt x="1042" y="1007"/>
                  <a:pt x="1100" y="1007"/>
                </a:cubicBezTo>
                <a:cubicBezTo>
                  <a:pt x="1123" y="1007"/>
                  <a:pt x="1158" y="1019"/>
                  <a:pt x="1181" y="1054"/>
                </a:cubicBezTo>
                <a:lnTo>
                  <a:pt x="1181" y="1123"/>
                </a:lnTo>
                <a:close/>
                <a:moveTo>
                  <a:pt x="2038" y="0"/>
                </a:moveTo>
                <a:cubicBezTo>
                  <a:pt x="1748" y="0"/>
                  <a:pt x="1505" y="220"/>
                  <a:pt x="1482" y="509"/>
                </a:cubicBezTo>
                <a:lnTo>
                  <a:pt x="0" y="509"/>
                </a:lnTo>
                <a:lnTo>
                  <a:pt x="0" y="2038"/>
                </a:lnTo>
                <a:lnTo>
                  <a:pt x="2223" y="2038"/>
                </a:lnTo>
                <a:lnTo>
                  <a:pt x="2223" y="1077"/>
                </a:lnTo>
                <a:cubicBezTo>
                  <a:pt x="2442" y="1007"/>
                  <a:pt x="2592" y="799"/>
                  <a:pt x="2592" y="556"/>
                </a:cubicBezTo>
                <a:cubicBezTo>
                  <a:pt x="2592" y="243"/>
                  <a:pt x="2349" y="0"/>
                  <a:pt x="2038" y="0"/>
                </a:cubicBezTo>
                <a:close/>
                <a:moveTo>
                  <a:pt x="139" y="648"/>
                </a:moveTo>
                <a:lnTo>
                  <a:pt x="1494" y="648"/>
                </a:lnTo>
                <a:cubicBezTo>
                  <a:pt x="1517" y="834"/>
                  <a:pt x="1644" y="984"/>
                  <a:pt x="1806" y="1065"/>
                </a:cubicBezTo>
                <a:lnTo>
                  <a:pt x="1239" y="1621"/>
                </a:lnTo>
                <a:cubicBezTo>
                  <a:pt x="1204" y="1656"/>
                  <a:pt x="1158" y="1679"/>
                  <a:pt x="1112" y="1679"/>
                </a:cubicBezTo>
                <a:cubicBezTo>
                  <a:pt x="1065" y="1679"/>
                  <a:pt x="1019" y="1656"/>
                  <a:pt x="984" y="1621"/>
                </a:cubicBezTo>
                <a:lnTo>
                  <a:pt x="139" y="776"/>
                </a:lnTo>
                <a:lnTo>
                  <a:pt x="139" y="648"/>
                </a:lnTo>
                <a:close/>
                <a:moveTo>
                  <a:pt x="139" y="915"/>
                </a:moveTo>
                <a:lnTo>
                  <a:pt x="637" y="1401"/>
                </a:lnTo>
                <a:lnTo>
                  <a:pt x="139" y="1899"/>
                </a:lnTo>
                <a:lnTo>
                  <a:pt x="139" y="915"/>
                </a:lnTo>
                <a:close/>
                <a:moveTo>
                  <a:pt x="267" y="1899"/>
                </a:moveTo>
                <a:lnTo>
                  <a:pt x="695" y="1470"/>
                </a:lnTo>
                <a:lnTo>
                  <a:pt x="915" y="1690"/>
                </a:lnTo>
                <a:cubicBezTo>
                  <a:pt x="973" y="1737"/>
                  <a:pt x="1042" y="1771"/>
                  <a:pt x="1112" y="1771"/>
                </a:cubicBezTo>
                <a:cubicBezTo>
                  <a:pt x="1181" y="1771"/>
                  <a:pt x="1251" y="1737"/>
                  <a:pt x="1308" y="1690"/>
                </a:cubicBezTo>
                <a:lnTo>
                  <a:pt x="1528" y="1470"/>
                </a:lnTo>
                <a:lnTo>
                  <a:pt x="1957" y="1899"/>
                </a:lnTo>
                <a:lnTo>
                  <a:pt x="267" y="1899"/>
                </a:lnTo>
                <a:close/>
                <a:moveTo>
                  <a:pt x="2084" y="1899"/>
                </a:moveTo>
                <a:lnTo>
                  <a:pt x="1586" y="1401"/>
                </a:lnTo>
                <a:lnTo>
                  <a:pt x="1899" y="1100"/>
                </a:lnTo>
                <a:cubicBezTo>
                  <a:pt x="1945" y="1100"/>
                  <a:pt x="1991" y="1111"/>
                  <a:pt x="2038" y="1111"/>
                </a:cubicBezTo>
                <a:lnTo>
                  <a:pt x="2084" y="1111"/>
                </a:lnTo>
                <a:lnTo>
                  <a:pt x="2084" y="1899"/>
                </a:lnTo>
                <a:close/>
                <a:moveTo>
                  <a:pt x="2130" y="834"/>
                </a:moveTo>
                <a:cubicBezTo>
                  <a:pt x="2130" y="845"/>
                  <a:pt x="2119" y="857"/>
                  <a:pt x="2107" y="857"/>
                </a:cubicBezTo>
                <a:lnTo>
                  <a:pt x="2015" y="857"/>
                </a:lnTo>
                <a:cubicBezTo>
                  <a:pt x="2003" y="857"/>
                  <a:pt x="1991" y="845"/>
                  <a:pt x="1991" y="834"/>
                </a:cubicBezTo>
                <a:lnTo>
                  <a:pt x="1991" y="405"/>
                </a:lnTo>
                <a:lnTo>
                  <a:pt x="1922" y="417"/>
                </a:lnTo>
                <a:cubicBezTo>
                  <a:pt x="1910" y="417"/>
                  <a:pt x="1899" y="405"/>
                  <a:pt x="1899" y="394"/>
                </a:cubicBezTo>
                <a:cubicBezTo>
                  <a:pt x="1899" y="313"/>
                  <a:pt x="1899" y="340"/>
                  <a:pt x="1899" y="313"/>
                </a:cubicBezTo>
                <a:cubicBezTo>
                  <a:pt x="1899" y="301"/>
                  <a:pt x="1910" y="301"/>
                  <a:pt x="1922" y="289"/>
                </a:cubicBezTo>
                <a:lnTo>
                  <a:pt x="2107" y="255"/>
                </a:lnTo>
                <a:cubicBezTo>
                  <a:pt x="2119" y="255"/>
                  <a:pt x="2130" y="266"/>
                  <a:pt x="2130" y="278"/>
                </a:cubicBezTo>
                <a:lnTo>
                  <a:pt x="2130" y="834"/>
                </a:lnTo>
                <a:close/>
              </a:path>
            </a:pathLst>
          </a:custGeom>
          <a:solidFill>
            <a:srgbClr val="2C59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48" name="Title 22">
            <a:extLst>
              <a:ext uri="{FF2B5EF4-FFF2-40B4-BE49-F238E27FC236}">
                <a16:creationId xmlns:a16="http://schemas.microsoft.com/office/drawing/2014/main" id="{9389EB4F-02BE-3745-9F88-B8BD21E5571E}"/>
              </a:ext>
            </a:extLst>
          </p:cNvPr>
          <p:cNvSpPr txBox="1">
            <a:spLocks/>
          </p:cNvSpPr>
          <p:nvPr/>
        </p:nvSpPr>
        <p:spPr>
          <a:xfrm>
            <a:off x="868100" y="643559"/>
            <a:ext cx="6856177" cy="154098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i="0" kern="1200" baseline="0" dirty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</a:lstStyle>
          <a:p>
            <a:r>
              <a:rPr lang="en-GB" sz="3600" dirty="0">
                <a:latin typeface="Oracle Sans" panose="020B0503020204020204" pitchFamily="34" charset="0"/>
                <a:cs typeface="Oracle Sans" panose="020B0503020204020204" pitchFamily="34" charset="0"/>
              </a:rPr>
              <a:t>500</a:t>
            </a:r>
            <a:r>
              <a:rPr lang="en-GB" sz="3600" dirty="0">
                <a:latin typeface="Oracle Sans Semi Bold" panose="020B0503020204020204" pitchFamily="34" charset="0"/>
                <a:cs typeface="Oracle Sans Semi Bold" panose="020B0503020204020204" pitchFamily="34" charset="0"/>
              </a:rPr>
              <a:t>+ </a:t>
            </a:r>
            <a:r>
              <a:rPr lang="en-GB" dirty="0">
                <a:latin typeface="Oracle Sans Semi Bold" panose="020B0503020204020204" pitchFamily="34" charset="0"/>
                <a:cs typeface="Oracle Sans Semi Bold" panose="020B0503020204020204" pitchFamily="34" charset="0"/>
              </a:rPr>
              <a:t>technical experts </a:t>
            </a:r>
            <a:br>
              <a:rPr lang="en-GB" dirty="0">
                <a:latin typeface="Oracle Sans Semi Bold" panose="020B0503020204020204" pitchFamily="34" charset="0"/>
                <a:cs typeface="Oracle Sans Semi Bold" panose="020B0503020204020204" pitchFamily="34" charset="0"/>
              </a:rPr>
            </a:br>
            <a:r>
              <a:rPr lang="en-GB" dirty="0">
                <a:latin typeface="Oracle Sans Semi Bold" panose="020B0503020204020204" pitchFamily="34" charset="0"/>
                <a:cs typeface="Oracle Sans Semi Bold" panose="020B0503020204020204" pitchFamily="34" charset="0"/>
              </a:rPr>
              <a:t>helping peers globally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017122-6620-014C-8FF6-FD9035141468}"/>
              </a:ext>
            </a:extLst>
          </p:cNvPr>
          <p:cNvSpPr txBox="1"/>
          <p:nvPr/>
        </p:nvSpPr>
        <p:spPr>
          <a:xfrm>
            <a:off x="856588" y="2432963"/>
            <a:ext cx="6268993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cs typeface="Oracle Sans Light" panose="020B0403020204020204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cs typeface="Oracle Sans Light" panose="020B0403020204020204" pitchFamily="34" charset="0"/>
              </a:rPr>
              <a:t>Oracle ACE Program </a:t>
            </a:r>
            <a:r>
              <a:rPr lang="en-US" dirty="0">
                <a:cs typeface="Oracle Sans Light" panose="020B0403020204020204" pitchFamily="34" charset="0"/>
              </a:rPr>
              <a:t>recognizes and </a:t>
            </a:r>
            <a:br>
              <a:rPr lang="en-US" dirty="0">
                <a:cs typeface="Oracle Sans Light" panose="020B0403020204020204" pitchFamily="34" charset="0"/>
              </a:rPr>
            </a:br>
            <a:r>
              <a:rPr lang="en-US" dirty="0">
                <a:cs typeface="Oracle Sans Light" panose="020B0403020204020204" pitchFamily="34" charset="0"/>
              </a:rPr>
              <a:t>rewards community members for their technical and community contributions to the Oracle community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9629F0-B2DD-764F-A4CE-6305BF097C66}"/>
              </a:ext>
            </a:extLst>
          </p:cNvPr>
          <p:cNvSpPr txBox="1"/>
          <p:nvPr/>
        </p:nvSpPr>
        <p:spPr>
          <a:xfrm>
            <a:off x="9253648" y="4762640"/>
            <a:ext cx="2737721" cy="9079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Nominate</a:t>
            </a:r>
            <a:r>
              <a:rPr lang="en-US" sz="1200" dirty="0"/>
              <a:t> </a:t>
            </a:r>
            <a:br>
              <a:rPr lang="en-US" sz="1400" dirty="0"/>
            </a:br>
            <a:r>
              <a:rPr lang="en-US" sz="1400" b="1" dirty="0">
                <a:latin typeface="Oracle Sans Semi Bold" panose="020B0503020204020204" pitchFamily="34" charset="0"/>
                <a:cs typeface="Oracle Sans Semi Bold" panose="020B0503020204020204" pitchFamily="34" charset="0"/>
              </a:rPr>
              <a:t>yourself or someone you know: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hlinkClick r:id="rId3"/>
              </a:rPr>
              <a:t>ace.oracle.com/nominate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4E7492-A676-1941-93E4-392446BD80A6}"/>
              </a:ext>
            </a:extLst>
          </p:cNvPr>
          <p:cNvSpPr txBox="1"/>
          <p:nvPr/>
        </p:nvSpPr>
        <p:spPr>
          <a:xfrm>
            <a:off x="865695" y="5490659"/>
            <a:ext cx="6511279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/>
              <a:t>For more details on Oracle ACE Program: </a:t>
            </a:r>
          </a:p>
          <a:p>
            <a:r>
              <a:rPr lang="en-US" sz="1400" u="sng" dirty="0">
                <a:solidFill>
                  <a:srgbClr val="2C596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ace.oracle.com</a:t>
            </a:r>
            <a:endParaRPr lang="en-US" sz="1400" u="sng" dirty="0">
              <a:solidFill>
                <a:srgbClr val="2C5967"/>
              </a:solidFill>
            </a:endParaRP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7E498D1-B8CB-D94E-BE3D-43F31A6EDBF0}"/>
              </a:ext>
            </a:extLst>
          </p:cNvPr>
          <p:cNvSpPr/>
          <p:nvPr/>
        </p:nvSpPr>
        <p:spPr>
          <a:xfrm>
            <a:off x="1238491" y="2432963"/>
            <a:ext cx="1967696" cy="292387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1A158-6CCC-8848-A4D1-55DA6867E9E4}"/>
              </a:ext>
            </a:extLst>
          </p:cNvPr>
          <p:cNvCxnSpPr>
            <a:cxnSpLocks/>
          </p:cNvCxnSpPr>
          <p:nvPr/>
        </p:nvCxnSpPr>
        <p:spPr>
          <a:xfrm>
            <a:off x="9044395" y="4205708"/>
            <a:ext cx="0" cy="1382933"/>
          </a:xfrm>
          <a:prstGeom prst="line">
            <a:avLst/>
          </a:prstGeom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2866C63E-D640-10E6-23F8-2F3F3F145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3" y="4518307"/>
            <a:ext cx="1619412" cy="6477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8728A7-8B0A-4084-F2E3-B614628C50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59" y="4519682"/>
            <a:ext cx="1619412" cy="6477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88ED41-CD9C-F424-6D5E-5C2149010D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16" y="4506783"/>
            <a:ext cx="1619412" cy="6477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EED781-ACD8-423D-20F1-161B79C7678A}"/>
              </a:ext>
            </a:extLst>
          </p:cNvPr>
          <p:cNvCxnSpPr/>
          <p:nvPr/>
        </p:nvCxnSpPr>
        <p:spPr>
          <a:xfrm>
            <a:off x="2451696" y="4514477"/>
            <a:ext cx="0" cy="6400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F7BAD8-04A5-502A-9270-A6489DBBF327}"/>
              </a:ext>
            </a:extLst>
          </p:cNvPr>
          <p:cNvCxnSpPr/>
          <p:nvPr/>
        </p:nvCxnSpPr>
        <p:spPr>
          <a:xfrm>
            <a:off x="4247703" y="4516404"/>
            <a:ext cx="0" cy="6400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B959A53-D7CB-64CB-1C29-6D2849F8B0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8" y="68305"/>
            <a:ext cx="1796936" cy="718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BB1CA6-2062-41C6-4896-C61AA6BB4E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65" y="4026097"/>
            <a:ext cx="1744376" cy="6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ChatGPT</a:t>
            </a:r>
            <a:r>
              <a:rPr lang="de-DE" altLang="de-DE" dirty="0"/>
              <a:t>: was gibt es für kostenlose Sachen von Oracle?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747AE7B-4075-BE2F-0D1C-102F20883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0329" y="1422294"/>
            <a:ext cx="6187593" cy="4537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512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B495814-D9E4-4138-B01E-BEE4DF3B905D}"/>
              </a:ext>
            </a:extLst>
          </p:cNvPr>
          <p:cNvSpPr/>
          <p:nvPr/>
        </p:nvSpPr>
        <p:spPr bwMode="auto">
          <a:xfrm>
            <a:off x="0" y="1591200"/>
            <a:ext cx="12192000" cy="34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90000" rIns="90000" bIns="90000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Ohne Account geht (fast) nichts</a:t>
            </a:r>
          </a:p>
          <a:p>
            <a:pPr>
              <a:lnSpc>
                <a:spcPct val="150000"/>
              </a:lnSpc>
            </a:pPr>
            <a:r>
              <a:rPr lang="de-DE" dirty="0"/>
              <a:t>Heiter bis wolkig – die kostenlose Cloud</a:t>
            </a:r>
          </a:p>
          <a:p>
            <a:pPr>
              <a:lnSpc>
                <a:spcPct val="150000"/>
              </a:lnSpc>
            </a:pPr>
            <a:r>
              <a:rPr lang="de-DE" dirty="0"/>
              <a:t>Einfach mal was lernen</a:t>
            </a:r>
          </a:p>
          <a:p>
            <a:pPr>
              <a:lnSpc>
                <a:spcPct val="150000"/>
              </a:lnSpc>
            </a:pPr>
            <a:r>
              <a:rPr lang="de-DE" dirty="0"/>
              <a:t>Die eigene Datenbank</a:t>
            </a:r>
          </a:p>
          <a:p>
            <a:pPr>
              <a:lnSpc>
                <a:spcPct val="150000"/>
              </a:lnSpc>
            </a:pPr>
            <a:r>
              <a:rPr lang="de-DE" dirty="0"/>
              <a:t>Ich brauche eine kostenlose Anwendung</a:t>
            </a:r>
          </a:p>
          <a:p>
            <a:pPr>
              <a:lnSpc>
                <a:spcPct val="150000"/>
              </a:lnSpc>
            </a:pPr>
            <a:r>
              <a:rPr lang="de-DE" dirty="0"/>
              <a:t>Ein paar Werkzeuge</a:t>
            </a:r>
          </a:p>
          <a:p>
            <a:pPr>
              <a:lnSpc>
                <a:spcPct val="150000"/>
              </a:lnSpc>
            </a:pPr>
            <a:r>
              <a:rPr lang="de-DE" dirty="0"/>
              <a:t>Zum Merken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Agenda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Deine Daten, bitte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27684-63CD-4AD9-8773-EBB14768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Die Registrierung bei Oracle ist kostenlos</a:t>
            </a:r>
          </a:p>
          <a:p>
            <a:pPr lvl="1"/>
            <a:r>
              <a:rPr lang="de-DE" dirty="0"/>
              <a:t>Ein Account für die Cloud</a:t>
            </a:r>
          </a:p>
          <a:p>
            <a:pPr lvl="1"/>
            <a:r>
              <a:rPr lang="de-DE" dirty="0"/>
              <a:t>Ein Account für alles andere</a:t>
            </a:r>
          </a:p>
          <a:p>
            <a:pPr lvl="1"/>
            <a:endParaRPr lang="de-DE" dirty="0"/>
          </a:p>
          <a:p>
            <a:r>
              <a:rPr lang="de-DE" dirty="0"/>
              <a:t>Start: </a:t>
            </a:r>
            <a:r>
              <a:rPr lang="de-DE" dirty="0">
                <a:hlinkClick r:id="rId3"/>
              </a:rPr>
              <a:t>https://www.oracle.com/technical-resources/</a:t>
            </a:r>
            <a:endParaRPr lang="de-DE" dirty="0"/>
          </a:p>
          <a:p>
            <a:pPr lvl="1"/>
            <a:r>
              <a:rPr lang="de-DE" dirty="0">
                <a:sym typeface="Wingdings" pitchFamily="2" charset="2"/>
              </a:rPr>
              <a:t>"View Accounts"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D7824B-9F46-1633-99EF-19A52DBB4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925" y="1447464"/>
            <a:ext cx="3852081" cy="45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1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Oracle-Account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A2D9A55-D59E-BCBB-E8B4-53101B349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763" y="1374106"/>
            <a:ext cx="4198847" cy="4537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275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8ABE4-6435-4B96-91EA-290A7DBB1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222891-F049-4632-AC94-DC0C962E5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0D7632-DD11-4091-9A78-B36F775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Cloud-Account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09E334-769F-3A74-2B80-0BF009016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20" y="1109411"/>
            <a:ext cx="6312568" cy="28966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FD0EF92-1422-B9B9-C6D2-37B8D853E1E7}"/>
              </a:ext>
            </a:extLst>
          </p:cNvPr>
          <p:cNvSpPr txBox="1"/>
          <p:nvPr/>
        </p:nvSpPr>
        <p:spPr>
          <a:xfrm>
            <a:off x="7470541" y="3621720"/>
            <a:ext cx="4380563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+ Firma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+ </a:t>
            </a:r>
            <a:r>
              <a:rPr lang="de-DE" sz="1800" dirty="0" err="1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Addressdaten</a:t>
            </a:r>
            <a:endParaRPr lang="de-DE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+ </a:t>
            </a:r>
            <a:r>
              <a:rPr lang="de-DE" sz="1800" b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Kreditkarten-Daten </a:t>
            </a:r>
            <a:r>
              <a:rPr lang="de-DE" sz="1800" b="1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sym typeface="Wingdings" pitchFamily="2" charset="2"/>
              </a:rPr>
              <a:t>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sym typeface="Wingdings" pitchFamily="2" charset="2"/>
              </a:rPr>
              <a:t> Fertig</a:t>
            </a:r>
            <a:endParaRPr lang="de-DE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7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B495814-D9E4-4138-B01E-BEE4DF3B905D}"/>
              </a:ext>
            </a:extLst>
          </p:cNvPr>
          <p:cNvSpPr/>
          <p:nvPr/>
        </p:nvSpPr>
        <p:spPr bwMode="auto">
          <a:xfrm>
            <a:off x="0" y="2162701"/>
            <a:ext cx="12192000" cy="34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90000" rIns="90000" bIns="90000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Ohne Account geht (fast) nichts</a:t>
            </a:r>
          </a:p>
          <a:p>
            <a:pPr>
              <a:lnSpc>
                <a:spcPct val="150000"/>
              </a:lnSpc>
            </a:pPr>
            <a:r>
              <a:rPr lang="de-DE" dirty="0"/>
              <a:t>Heiter bis wolkig – die kostenlose Cloud</a:t>
            </a:r>
          </a:p>
          <a:p>
            <a:pPr>
              <a:lnSpc>
                <a:spcPct val="150000"/>
              </a:lnSpc>
            </a:pPr>
            <a:r>
              <a:rPr lang="de-DE" dirty="0"/>
              <a:t>Einfach mal was lernen</a:t>
            </a:r>
          </a:p>
          <a:p>
            <a:pPr>
              <a:lnSpc>
                <a:spcPct val="150000"/>
              </a:lnSpc>
            </a:pPr>
            <a:r>
              <a:rPr lang="de-DE" dirty="0"/>
              <a:t>Die eigene Datenbank</a:t>
            </a:r>
          </a:p>
          <a:p>
            <a:pPr>
              <a:lnSpc>
                <a:spcPct val="150000"/>
              </a:lnSpc>
            </a:pPr>
            <a:r>
              <a:rPr lang="de-DE" dirty="0"/>
              <a:t>Ich brauche eine kostenlose Anwendung</a:t>
            </a:r>
          </a:p>
          <a:p>
            <a:pPr>
              <a:lnSpc>
                <a:spcPct val="150000"/>
              </a:lnSpc>
            </a:pPr>
            <a:r>
              <a:rPr lang="de-DE" dirty="0"/>
              <a:t>Ein paar Werkzeuge</a:t>
            </a:r>
          </a:p>
          <a:p>
            <a:pPr>
              <a:lnSpc>
                <a:spcPct val="150000"/>
              </a:lnSpc>
            </a:pPr>
            <a:r>
              <a:rPr lang="de-DE" dirty="0"/>
              <a:t>Zum Merken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Agenda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Alles umsonst? * DOAG-DB-Konferenz 2024 * 15.05.2024 * Düsseldorf * Markus Flechtner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8F923-F90D-48B3-9282-E38D0773680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10019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Full">
  <a:themeElements>
    <a:clrScheme name="ORDIX-2019">
      <a:dk1>
        <a:srgbClr val="595959"/>
      </a:dk1>
      <a:lt1>
        <a:sysClr val="window" lastClr="FFFFFF"/>
      </a:lt1>
      <a:dk2>
        <a:srgbClr val="E5E5E5"/>
      </a:dk2>
      <a:lt2>
        <a:srgbClr val="2C2C2C"/>
      </a:lt2>
      <a:accent1>
        <a:srgbClr val="009FA5"/>
      </a:accent1>
      <a:accent2>
        <a:srgbClr val="00777B"/>
      </a:accent2>
      <a:accent3>
        <a:srgbClr val="136C8B"/>
      </a:accent3>
      <a:accent4>
        <a:srgbClr val="0A4463"/>
      </a:accent4>
      <a:accent5>
        <a:srgbClr val="07283B"/>
      </a:accent5>
      <a:accent6>
        <a:srgbClr val="000000"/>
      </a:accent6>
      <a:hlink>
        <a:srgbClr val="0000FF"/>
      </a:hlink>
      <a:folHlink>
        <a:srgbClr val="800080"/>
      </a:folHlink>
    </a:clrScheme>
    <a:fontScheme name="Allgemeines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90000"/>
            <a:lumOff val="10000"/>
          </a:schemeClr>
        </a:solidFill>
        <a:ln w="9525">
          <a:solidFill>
            <a:schemeClr val="bg1"/>
          </a:solidFill>
          <a:miter lim="800000"/>
          <a:headEnd/>
          <a:tailEnd type="none" w="lg" len="med"/>
        </a:ln>
      </a:spPr>
      <a:bodyPr wrap="none" lIns="324000" tIns="36000" rIns="72000" bIns="36000" anchor="ctr"/>
      <a:lstStyle>
        <a:defPPr algn="l" eaLnBrk="1" hangingPunct="1">
          <a:spcAft>
            <a:spcPct val="50000"/>
          </a:spcAft>
          <a:defRPr sz="1800" b="1" dirty="0">
            <a:solidFill>
              <a:schemeClr val="bg1"/>
            </a:solidFill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err="1" smtClean="0">
            <a:solidFill>
              <a:schemeClr val="bg2"/>
            </a:solidFill>
            <a:latin typeface="+mn-lt"/>
            <a:cs typeface="Arial" panose="020B0604020202020204" pitchFamily="34" charset="0"/>
          </a:defRPr>
        </a:defPPr>
      </a:lstStyle>
    </a:txDef>
  </a:objectDefaults>
  <a:extraClrSchemeLst>
    <a:extraClrScheme>
      <a:clrScheme name="Allgemeines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es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es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E1C41C8-5E7E-8845-9193-5A0AAD1627B4}" vid="{5EE071CF-87C9-AB40-9B14-0E39D885948C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PowerPoint-Full</Template>
  <TotalTime>0</TotalTime>
  <Words>1563</Words>
  <Application>Microsoft Macintosh PowerPoint</Application>
  <PresentationFormat>Breitbild</PresentationFormat>
  <Paragraphs>232</Paragraphs>
  <Slides>29</Slides>
  <Notes>28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Courier New</vt:lpstr>
      <vt:lpstr>Oracle Sans</vt:lpstr>
      <vt:lpstr>Oracle Sans Light</vt:lpstr>
      <vt:lpstr>Oracle Sans Semi Bold</vt:lpstr>
      <vt:lpstr>Times New Roman</vt:lpstr>
      <vt:lpstr>Wingdings</vt:lpstr>
      <vt:lpstr>PowerPoint-Full</vt:lpstr>
      <vt:lpstr>DOAG-DB Konferenz 2024 Düsseldorf, 15.05.2024 Markus Flechtner</vt:lpstr>
      <vt:lpstr>Markus Flechtner</vt:lpstr>
      <vt:lpstr>PowerPoint-Präsentation</vt:lpstr>
      <vt:lpstr>ChatGPT: was gibt es für kostenlose Sachen von Oracle?</vt:lpstr>
      <vt:lpstr>Agenda</vt:lpstr>
      <vt:lpstr>Deine Daten, bitte</vt:lpstr>
      <vt:lpstr>Oracle-Account</vt:lpstr>
      <vt:lpstr>Cloud-Account</vt:lpstr>
      <vt:lpstr>Agenda</vt:lpstr>
      <vt:lpstr>"Oracle Cloud Always Free Tier" – Was gibt es da?</vt:lpstr>
      <vt:lpstr>Oracle Always Free Cloud - Datenbanken</vt:lpstr>
      <vt:lpstr>Agenda</vt:lpstr>
      <vt:lpstr>Was lernen</vt:lpstr>
      <vt:lpstr>LiveLabs</vt:lpstr>
      <vt:lpstr>LiveLabs Beispiel – AI Vector Search</vt:lpstr>
      <vt:lpstr>SQL lernen - liveSQL</vt:lpstr>
      <vt:lpstr>Agenda</vt:lpstr>
      <vt:lpstr>Die eigene Datenbank. Kostenlos</vt:lpstr>
      <vt:lpstr>Oracle Database 23ai on Docker</vt:lpstr>
      <vt:lpstr>Agenda</vt:lpstr>
      <vt:lpstr>Durchklicken zur eigenen Web-Anwendung. Oracle APEX</vt:lpstr>
      <vt:lpstr>Oracle APEX – einfaches Beispiel</vt:lpstr>
      <vt:lpstr>Agenda</vt:lpstr>
      <vt:lpstr>SQL Developer </vt:lpstr>
      <vt:lpstr>VS Code – SQL Developer Extension (1)</vt:lpstr>
      <vt:lpstr>VS Code – SQL Developer Extension (2)</vt:lpstr>
      <vt:lpstr>Agenda</vt:lpstr>
      <vt:lpstr>Alles zusammengefasst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DOAG-DB Konferenz 2024 Düsseldorf, 15.05.2024 Markus Flechtner</dc:title>
  <dc:subject>Thema</dc:subject>
  <dc:creator>Markus Flechtner</dc:creator>
  <cp:lastModifiedBy>Markus Flechtner</cp:lastModifiedBy>
  <cp:revision>11</cp:revision>
  <cp:lastPrinted>2008-12-12T13:07:46Z</cp:lastPrinted>
  <dcterms:created xsi:type="dcterms:W3CDTF">2024-05-06T19:49:30Z</dcterms:created>
  <dcterms:modified xsi:type="dcterms:W3CDTF">2024-05-14T22:13:06Z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orlagen-Name">
    <vt:lpwstr>PowerPoint-Full</vt:lpwstr>
  </property>
  <property fmtid="{D5CDD505-2E9C-101B-9397-08002B2CF9AE}" pid="3" name="Vorlagen-Datum">
    <vt:lpwstr>18.01.2020</vt:lpwstr>
  </property>
  <property fmtid="{D5CDD505-2E9C-101B-9397-08002B2CF9AE}" pid="4" name="Vorlagen-Version">
    <vt:lpwstr>04.50</vt:lpwstr>
  </property>
</Properties>
</file>