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259" r:id="rId2"/>
    <p:sldId id="1272" r:id="rId3"/>
    <p:sldId id="1274" r:id="rId4"/>
    <p:sldId id="1273" r:id="rId5"/>
    <p:sldId id="1276" r:id="rId6"/>
    <p:sldId id="1275" r:id="rId7"/>
    <p:sldId id="1277" r:id="rId8"/>
    <p:sldId id="1279" r:id="rId9"/>
    <p:sldId id="1278" r:id="rId10"/>
    <p:sldId id="1280" r:id="rId11"/>
    <p:sldId id="1282" r:id="rId12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35" autoAdjust="0"/>
    <p:restoredTop sz="96327" autoAdjust="0"/>
  </p:normalViewPr>
  <p:slideViewPr>
    <p:cSldViewPr>
      <p:cViewPr varScale="1">
        <p:scale>
          <a:sx n="171" d="100"/>
          <a:sy n="171" d="100"/>
        </p:scale>
        <p:origin x="992" y="168"/>
      </p:cViewPr>
      <p:guideLst>
        <p:guide orient="horz" pos="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9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14AE143-474A-4EAF-BBD3-60F00DCD1BD5}" type="datetimeFigureOut">
              <a:rPr lang="de-DE"/>
              <a:pPr>
                <a:defRPr/>
              </a:pPr>
              <a:t>14.05.24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48B0368-22B7-4671-8240-18B0D6953D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982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A1828C1-DBDE-4D20-8B51-699661F58327}" type="datetimeFigureOut">
              <a:rPr lang="de-DE"/>
              <a:pPr>
                <a:defRPr/>
              </a:pPr>
              <a:t>14.05.24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4452016-9054-4EF5-9CC5-D4D228CE8C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88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inderhospiz-regenbogenland.d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duesseldorfer-kindertafel.de/" TargetMode="External"/><Relationship Id="rId4" Type="http://schemas.openxmlformats.org/officeDocument/2006/relationships/hyperlink" Target="https://www.duesseldorfer-tafel.d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E375968C-E71A-4CA6-8CFD-B9AB8942C845}" type="slidenum">
              <a:rPr lang="de-DE" altLang="de-DE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de-DE" altLang="de-DE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52016-9054-4EF5-9CC5-D4D228CE8C0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12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52016-9054-4EF5-9CC5-D4D228CE8C0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60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Mit zwei Fragen pro Kategorie kann Team B auch noch eine Frage aus einer Kategorie wählen, wenn Team A die Kategorie vorher schon gewählt hatte.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52016-9054-4EF5-9CC5-D4D228CE8C0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451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52016-9054-4EF5-9CC5-D4D228CE8C0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Nach 30 Minuten wird die Fragerunde abgeschlossen, so dass jedes Team die gleiche Anzahl von Fragen 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52016-9054-4EF5-9CC5-D4D228CE8C0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23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Die Teams schreiben die Antwort auf und präsentieren sie nach 30 Sekunden.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52016-9054-4EF5-9CC5-D4D228CE8C0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87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Pro Team:</a:t>
            </a:r>
          </a:p>
          <a:p>
            <a:pPr marL="171450" indent="-171450">
              <a:buFontTx/>
              <a:buChar char="-"/>
            </a:pPr>
            <a:r>
              <a:rPr lang="en-GB" dirty="0"/>
              <a:t>M</a:t>
            </a:r>
            <a:r>
              <a:rPr lang="en-DE" dirty="0"/>
              <a:t>aximal 9 Fragen </a:t>
            </a:r>
            <a:r>
              <a:rPr lang="en-DE" dirty="0">
                <a:sym typeface="Wingdings" pitchFamily="2" charset="2"/>
              </a:rPr>
              <a:t> maximal 9 richtige Antworten</a:t>
            </a:r>
          </a:p>
          <a:p>
            <a:pPr marL="171450" indent="-171450">
              <a:buFontTx/>
              <a:buChar char="-"/>
            </a:pPr>
            <a:r>
              <a:rPr lang="en-GB" dirty="0">
                <a:sym typeface="Wingdings" pitchFamily="2" charset="2"/>
              </a:rPr>
              <a:t>M</a:t>
            </a:r>
            <a:r>
              <a:rPr lang="en-DE" dirty="0">
                <a:sym typeface="Wingdings" pitchFamily="2" charset="2"/>
              </a:rPr>
              <a:t>aximal Verdoppelung durch die Masterfrage</a:t>
            </a:r>
          </a:p>
          <a:p>
            <a:pPr marL="171450" indent="-171450">
              <a:buFontTx/>
              <a:buChar char="-"/>
            </a:pPr>
            <a:endParaRPr lang="en-DE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r>
              <a:rPr lang="en-GB" dirty="0"/>
              <a:t>B</a:t>
            </a:r>
            <a:r>
              <a:rPr lang="en-DE" dirty="0"/>
              <a:t>ei 10 EUR pro Frage </a:t>
            </a:r>
            <a:r>
              <a:rPr lang="en-DE" dirty="0">
                <a:sym typeface="Wingdings" pitchFamily="2" charset="2"/>
              </a:rPr>
              <a:t> maximal 360 EUR</a:t>
            </a:r>
          </a:p>
          <a:p>
            <a:pPr marL="171450" indent="-171450">
              <a:buFontTx/>
              <a:buChar char="-"/>
            </a:pPr>
            <a:endParaRPr lang="en-DE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endParaRPr lang="en-DE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endParaRPr lang="en-DE" dirty="0">
              <a:sym typeface="Wingdings" pitchFamily="2" charset="2"/>
            </a:endParaRPr>
          </a:p>
          <a:p>
            <a:r>
              <a:rPr lang="en-DE" b="1" dirty="0">
                <a:sym typeface="Wingdings" pitchFamily="2" charset="2"/>
              </a:rPr>
              <a:t>Ideen für den Empfänger</a:t>
            </a:r>
          </a:p>
          <a:p>
            <a:pPr marL="171450" indent="-171450">
              <a:buFontTx/>
              <a:buChar char="-"/>
            </a:pPr>
            <a:r>
              <a:rPr lang="en-GB" dirty="0">
                <a:sym typeface="Wingdings" pitchFamily="2" charset="2"/>
              </a:rPr>
              <a:t>Kinder- und </a:t>
            </a:r>
            <a:r>
              <a:rPr lang="en-GB" dirty="0" err="1">
                <a:sym typeface="Wingdings" pitchFamily="2" charset="2"/>
              </a:rPr>
              <a:t>Jugendhospiz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Regenbogenland</a:t>
            </a:r>
            <a:r>
              <a:rPr lang="en-GB" dirty="0">
                <a:sym typeface="Wingdings" pitchFamily="2" charset="2"/>
              </a:rPr>
              <a:t> (</a:t>
            </a:r>
            <a:r>
              <a:rPr lang="en-GB" dirty="0">
                <a:hlinkClick r:id="rId3"/>
              </a:rPr>
              <a:t>https://kinderhospiz-regenbogenland.de</a:t>
            </a:r>
            <a:r>
              <a:rPr lang="en-GB" dirty="0"/>
              <a:t>) </a:t>
            </a:r>
          </a:p>
          <a:p>
            <a:pPr marL="171450" indent="-171450">
              <a:buFontTx/>
              <a:buChar char="-"/>
            </a:pPr>
            <a:r>
              <a:rPr lang="en-GB" dirty="0">
                <a:sym typeface="Wingdings" pitchFamily="2" charset="2"/>
              </a:rPr>
              <a:t>Die </a:t>
            </a:r>
            <a:r>
              <a:rPr lang="en-GB" dirty="0" err="1">
                <a:sym typeface="Wingdings" pitchFamily="2" charset="2"/>
              </a:rPr>
              <a:t>Düsseldorfer</a:t>
            </a:r>
            <a:r>
              <a:rPr lang="en-GB" dirty="0">
                <a:sym typeface="Wingdings" pitchFamily="2" charset="2"/>
              </a:rPr>
              <a:t> Tafel (</a:t>
            </a:r>
            <a:r>
              <a:rPr lang="en-GB" dirty="0">
                <a:hlinkClick r:id="rId4"/>
              </a:rPr>
              <a:t>https://www.duesseldorfer-tafel.de</a:t>
            </a:r>
            <a:r>
              <a:rPr lang="en-GB" dirty="0"/>
              <a:t>)</a:t>
            </a:r>
          </a:p>
          <a:p>
            <a:pPr marL="171450" indent="-171450">
              <a:buFontTx/>
              <a:buChar char="-"/>
            </a:pPr>
            <a:r>
              <a:rPr lang="en-GB" dirty="0">
                <a:sym typeface="Wingdings" pitchFamily="2" charset="2"/>
              </a:rPr>
              <a:t>Die </a:t>
            </a:r>
            <a:r>
              <a:rPr lang="en-GB" dirty="0" err="1">
                <a:sym typeface="Wingdings" pitchFamily="2" charset="2"/>
              </a:rPr>
              <a:t>Düsseldorfer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Kindertafel</a:t>
            </a:r>
            <a:r>
              <a:rPr lang="en-GB" dirty="0">
                <a:sym typeface="Wingdings" pitchFamily="2" charset="2"/>
              </a:rPr>
              <a:t> (</a:t>
            </a:r>
            <a:r>
              <a:rPr lang="en-GB" dirty="0">
                <a:sym typeface="Wingdings" pitchFamily="2" charset="2"/>
                <a:hlinkClick r:id="rId5"/>
              </a:rPr>
              <a:t>http://duesseldorfer-kindertafel.de/</a:t>
            </a:r>
            <a:r>
              <a:rPr lang="en-GB" dirty="0">
                <a:sym typeface="Wingdings" pitchFamily="2" charset="2"/>
              </a:rPr>
              <a:t>) – </a:t>
            </a:r>
            <a:r>
              <a:rPr lang="en-GB" dirty="0" err="1">
                <a:sym typeface="Wingdings" pitchFamily="2" charset="2"/>
              </a:rPr>
              <a:t>warmes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Mittagessen</a:t>
            </a:r>
            <a:r>
              <a:rPr lang="en-GB" dirty="0">
                <a:sym typeface="Wingdings" pitchFamily="2" charset="2"/>
              </a:rPr>
              <a:t> für </a:t>
            </a:r>
            <a:r>
              <a:rPr lang="en-GB" dirty="0" err="1">
                <a:sym typeface="Wingdings" pitchFamily="2" charset="2"/>
              </a:rPr>
              <a:t>bedürftige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Schulkinder</a:t>
            </a:r>
            <a:r>
              <a:rPr lang="en-GB" dirty="0">
                <a:sym typeface="Wingdings" pitchFamily="2" charset="2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GB" dirty="0">
                <a:sym typeface="Wingdings" pitchFamily="2" charset="2"/>
              </a:rPr>
              <a:t>Fifty-Fifty?</a:t>
            </a:r>
          </a:p>
          <a:p>
            <a:pPr marL="171450" indent="-171450">
              <a:buFontTx/>
              <a:buChar char="-"/>
            </a:pPr>
            <a:r>
              <a:rPr lang="en-GB" dirty="0" err="1">
                <a:sym typeface="Wingdings" pitchFamily="2" charset="2"/>
              </a:rPr>
              <a:t>Tierheim</a:t>
            </a:r>
            <a:r>
              <a:rPr lang="en-GB" dirty="0">
                <a:sym typeface="Wingdings" pitchFamily="2" charset="2"/>
              </a:rPr>
              <a:t>?</a:t>
            </a:r>
            <a:endParaRPr lang="en-DE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endParaRPr lang="en-DE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52016-9054-4EF5-9CC5-D4D228CE8C0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21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929187"/>
            <a:ext cx="9144000" cy="2143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5" name="Picture 9" descr="DOAG Logo_neu_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2649" y="230979"/>
            <a:ext cx="1647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7395" y="1347614"/>
            <a:ext cx="6767530" cy="1549508"/>
          </a:xfrm>
        </p:spPr>
        <p:txBody>
          <a:bodyPr/>
          <a:lstStyle>
            <a:lvl1pPr algn="r">
              <a:defRPr sz="46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24125" y="3219822"/>
            <a:ext cx="6400800" cy="959283"/>
          </a:xfrm>
          <a:noFill/>
        </p:spPr>
        <p:txBody>
          <a:bodyPr/>
          <a:lstStyle>
            <a:lvl1pPr marL="0" indent="0" algn="r">
              <a:buFontTx/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987574"/>
            <a:ext cx="8601397" cy="36921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323529" y="-1"/>
            <a:ext cx="7056783" cy="84296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3528" y="4929188"/>
            <a:ext cx="817761" cy="214312"/>
          </a:xfr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49A30F-A1EB-CC41-930B-79AD638E5509}" type="datetime1">
              <a:rPr lang="de-DE" smtClean="0"/>
              <a:t>14.05.24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28750" y="4929188"/>
            <a:ext cx="6535738" cy="214312"/>
          </a:xfr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de-DE"/>
              <a:t>Don't panic, DBA! - DOAG-Konferenz 2017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15289" y="4929188"/>
            <a:ext cx="909637" cy="214312"/>
          </a:xfr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1342DC-9EBD-4B44-98B3-362CA8128CE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7414" y="2076450"/>
            <a:ext cx="6764337" cy="962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987574"/>
            <a:ext cx="8673405" cy="362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6892232" cy="84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0" y="84355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4929187"/>
            <a:ext cx="9144000" cy="2143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251520" y="4929188"/>
            <a:ext cx="636588" cy="214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b="0" smtClean="0">
                <a:latin typeface="+mn-lt"/>
              </a:defRPr>
            </a:lvl1pPr>
          </a:lstStyle>
          <a:p>
            <a:pPr>
              <a:defRPr/>
            </a:pPr>
            <a:fld id="{33CB20CE-B963-4144-9277-532876ABA6AC}" type="datetime1">
              <a:rPr lang="de-DE" smtClean="0"/>
              <a:t>14.05.24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115616" y="4929188"/>
            <a:ext cx="6848872" cy="214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 b="0" smtClean="0">
                <a:latin typeface="+mn-lt"/>
              </a:defRPr>
            </a:lvl1pPr>
          </a:lstStyle>
          <a:p>
            <a:pPr>
              <a:defRPr/>
            </a:pPr>
            <a:r>
              <a:rPr lang="de-DE"/>
              <a:t>Don't panic, DBA! - DOAG-Konferenz 2017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015289" y="4929188"/>
            <a:ext cx="909637" cy="214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 smtClean="0">
                <a:latin typeface="+mn-lt"/>
              </a:defRPr>
            </a:lvl1pPr>
          </a:lstStyle>
          <a:p>
            <a:pPr>
              <a:defRPr/>
            </a:pPr>
            <a:fld id="{B62900BA-55F3-4BB4-99B7-E1C2BC8E916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3" name="Picture 9" descr="DOAG Logo_neu_PC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445" y="241771"/>
            <a:ext cx="1483043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80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 Narrow" pitchFamily="34" charset="0"/>
        </a:defRPr>
      </a:lvl9pPr>
    </p:titleStyle>
    <p:bodyStyle>
      <a:lvl1pPr marL="179388" indent="-1793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2400" b="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8775" indent="-179388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Font typeface="Arial" charset="0"/>
        <a:buChar char="•"/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38163" indent="-1793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717550" indent="-179388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896938" indent="-1793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4600" dirty="0">
                <a:solidFill>
                  <a:srgbClr val="808080"/>
                </a:solidFill>
                <a:latin typeface="Arial Narrow" pitchFamily="34" charset="0"/>
              </a:rPr>
              <a:t>Wer weiß denn sowas?</a:t>
            </a:r>
            <a:br>
              <a:rPr lang="de-DE" altLang="de-DE" sz="4600" dirty="0">
                <a:solidFill>
                  <a:srgbClr val="808080"/>
                </a:solidFill>
                <a:latin typeface="Arial Narrow" pitchFamily="34" charset="0"/>
              </a:rPr>
            </a:br>
            <a:r>
              <a:rPr lang="de-DE" altLang="de-DE" sz="4600" dirty="0">
                <a:solidFill>
                  <a:srgbClr val="808080"/>
                </a:solidFill>
                <a:latin typeface="Arial Narrow" pitchFamily="34" charset="0"/>
              </a:rPr>
              <a:t>Die DOAG-Edition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2713732" y="4142803"/>
            <a:ext cx="6400800" cy="959283"/>
          </a:xfrm>
        </p:spPr>
        <p:txBody>
          <a:bodyPr/>
          <a:lstStyle/>
          <a:p>
            <a:r>
              <a:rPr lang="de-DE" sz="1800" dirty="0"/>
              <a:t>Moderiert von</a:t>
            </a:r>
            <a:br>
              <a:rPr lang="de-DE" sz="1800" dirty="0"/>
            </a:br>
            <a:r>
              <a:rPr lang="de-DE" sz="1800" dirty="0"/>
              <a:t>Axel vom Stein &amp; Markus Flechtner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28377D8-DD51-2D82-C0F3-7FAEB71A1A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E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3C7B72D-23FC-D1A1-FA43-CEDDB19E8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10DC4-8567-689E-8853-569D8C35B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970"/>
            <a:ext cx="9144001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55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5687DD-172F-25ED-D0CA-08BF7364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8945-E244-9601-6F84-848F941C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9A30F-A1EB-CC41-930B-79AD638E5509}" type="datetime1">
              <a:rPr lang="de-DE" smtClean="0"/>
              <a:t>14.05.24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EE63E-FEF9-ED33-A631-287A6D94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de-DE" dirty="0"/>
              <a:t>Wer weiß denn sowas? – DOAG-Edition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4999E-8A81-A4A9-3734-A1EF8EE9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342DC-9EBD-4B44-98B3-362CA8128CED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00D57F5-B487-C955-CF4F-B2075623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609D89-03F1-AF82-5FBC-E55C4005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2008"/>
            <a:ext cx="2627110" cy="36921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4B99676-CB5A-EE39-8ACC-BA7447699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533" y="982845"/>
            <a:ext cx="3887391" cy="36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3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B481BD-FAC6-08B9-1320-127C9038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pPr marL="0" indent="0" algn="ctr">
              <a:buNone/>
            </a:pPr>
            <a:r>
              <a:rPr lang="en-DE" sz="3600" dirty="0"/>
              <a:t>Los geht's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5687DD-172F-25ED-D0CA-08BF7364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8945-E244-9601-6F84-848F941C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9A30F-A1EB-CC41-930B-79AD638E5509}" type="datetime1">
              <a:rPr lang="de-DE" smtClean="0"/>
              <a:t>14.05.24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EE63E-FEF9-ED33-A631-287A6D94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de-DE" dirty="0"/>
              <a:t>Wer weiß denn sowas? – DOAG-Edition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4999E-8A81-A4A9-3734-A1EF8EE9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342DC-9EBD-4B44-98B3-362CA8128CED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09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AA37A0-2D5A-349E-1539-EE926069D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Team Oracle</a:t>
            </a:r>
          </a:p>
          <a:p>
            <a:pPr lvl="1"/>
            <a:r>
              <a:rPr lang="de-DE" dirty="0"/>
              <a:t>Sebastian Solbach</a:t>
            </a:r>
          </a:p>
          <a:p>
            <a:pPr lvl="1"/>
            <a:r>
              <a:rPr lang="de-DE" dirty="0"/>
              <a:t>Martin Bach</a:t>
            </a:r>
            <a:endParaRPr lang="en-DE" dirty="0"/>
          </a:p>
          <a:p>
            <a:pPr lvl="1"/>
            <a:endParaRPr lang="en-DE" dirty="0"/>
          </a:p>
          <a:p>
            <a:r>
              <a:rPr lang="en-DE" dirty="0"/>
              <a:t>Team ACE</a:t>
            </a:r>
          </a:p>
          <a:p>
            <a:pPr lvl="1"/>
            <a:r>
              <a:rPr lang="de-DE" dirty="0"/>
              <a:t>Stefan Oehrli</a:t>
            </a:r>
          </a:p>
          <a:p>
            <a:pPr lvl="1"/>
            <a:r>
              <a:rPr lang="de-DE" dirty="0"/>
              <a:t>Robert Marz</a:t>
            </a:r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7AFDA9-1641-C71D-157B-97350189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Zwei Teams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D745C-B92F-864A-E0BB-F89D5055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9A30F-A1EB-CC41-930B-79AD638E5509}" type="datetime1">
              <a:rPr lang="de-DE" smtClean="0"/>
              <a:t>14.05.24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05BFA-162A-93A1-D0C8-1BD8D1C9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de-DE" dirty="0"/>
              <a:t>Wer weiß denn sowas`- die DOAG-Edition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64EBB-CE31-92C7-B13B-0C6DD020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342DC-9EBD-4B44-98B3-362CA8128CED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86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5CBAE-93A1-D943-362F-173B649FF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Das Publikum wird den Teams zugeordnet</a:t>
            </a:r>
          </a:p>
          <a:p>
            <a:r>
              <a:rPr lang="en-DE" dirty="0"/>
              <a:t>Die Teams </a:t>
            </a:r>
            <a:r>
              <a:rPr lang="en-DE" u="sng" dirty="0"/>
              <a:t>müssen mindestens einmal</a:t>
            </a:r>
            <a:r>
              <a:rPr lang="en-DE" dirty="0"/>
              <a:t> das Publikum befragen, können aber auch ein zweites Mal das Publikum befragen</a:t>
            </a:r>
          </a:p>
          <a:p>
            <a:pPr lvl="1"/>
            <a:r>
              <a:rPr lang="en-DE" dirty="0"/>
              <a:t>Diejenigen aus dem Publikum, </a:t>
            </a:r>
            <a:r>
              <a:rPr lang="en-DE"/>
              <a:t>die </a:t>
            </a:r>
            <a:r>
              <a:rPr lang="de-DE" dirty="0"/>
              <a:t>meinen</a:t>
            </a:r>
            <a:r>
              <a:rPr lang="en-DE"/>
              <a:t>, </a:t>
            </a:r>
            <a:r>
              <a:rPr lang="en-DE" dirty="0"/>
              <a:t>die Antwort zu kennen, stehen auf. (DOAG-Mitarbeiter &amp; -Aktive: bitte sitzenbleiben)</a:t>
            </a:r>
          </a:p>
          <a:p>
            <a:pPr lvl="1"/>
            <a:r>
              <a:rPr lang="en-DE" dirty="0"/>
              <a:t>Ein Zuschauer wird ausgewählt und sagt seine Antwort</a:t>
            </a:r>
          </a:p>
          <a:p>
            <a:pPr lvl="1"/>
            <a:r>
              <a:rPr lang="en-DE" dirty="0"/>
              <a:t>Die Antwort ist für das Team bindend</a:t>
            </a:r>
          </a:p>
          <a:p>
            <a:r>
              <a:rPr lang="en-DE" dirty="0">
                <a:solidFill>
                  <a:srgbClr val="FF0000"/>
                </a:solidFill>
              </a:rPr>
              <a:t>No Google or ChatGPT, please</a:t>
            </a:r>
          </a:p>
          <a:p>
            <a:endParaRPr lang="en-DE" dirty="0"/>
          </a:p>
          <a:p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7F4F6-2D95-DF12-4EBD-1D7F9A75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Das Publikum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BA82A-142B-A7AE-5F17-8F53BA23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9A30F-A1EB-CC41-930B-79AD638E5509}" type="datetime1">
              <a:rPr lang="de-DE" smtClean="0"/>
              <a:t>14.05.24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4BC43-60A8-8846-5E08-E8C587D6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de-DE" dirty="0"/>
              <a:t>Wer weiß denn sowas? – DOAG-Edition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29CDA-06E6-11A7-B74D-CE3EBCC2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342DC-9EBD-4B44-98B3-362CA8128CED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28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5CBAE-93A1-D943-362F-173B649FF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Fragen aus 8 Kategorien</a:t>
            </a:r>
          </a:p>
          <a:p>
            <a:endParaRPr lang="en-DE" dirty="0"/>
          </a:p>
          <a:p>
            <a:r>
              <a:rPr lang="en-DE" dirty="0"/>
              <a:t>2 Fragen pro Kategorie</a:t>
            </a:r>
            <a:r>
              <a:rPr lang="de-DE" dirty="0"/>
              <a:t> (jedes Team darf jede Kategorie nur einmal wählen)</a:t>
            </a:r>
          </a:p>
          <a:p>
            <a:endParaRPr lang="en-DE" dirty="0"/>
          </a:p>
          <a:p>
            <a:r>
              <a:rPr lang="en-DE" dirty="0"/>
              <a:t>3 Antwortmöglichkeiten pro Frage</a:t>
            </a:r>
          </a:p>
          <a:p>
            <a:r>
              <a:rPr lang="en-DE" dirty="0"/>
              <a:t>35 Sekunden Zeit für die Antwort</a:t>
            </a:r>
          </a:p>
          <a:p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7F4F6-2D95-DF12-4EBD-1D7F9A75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Ein Ratespiel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BA82A-142B-A7AE-5F17-8F53BA23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9A30F-A1EB-CC41-930B-79AD638E5509}" type="datetime1">
              <a:rPr lang="de-DE" smtClean="0"/>
              <a:t>14.05.24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4BC43-60A8-8846-5E08-E8C587D6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de-DE" dirty="0"/>
              <a:t>Wer weiß denn sowas? – DOAG-Edition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29CDA-06E6-11A7-B74D-CE3EBCC2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342DC-9EBD-4B44-98B3-362CA8128CED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95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5CBAE-93A1-D943-362F-173B649FF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Das Team, das beginnt, wird ausgelost</a:t>
            </a:r>
          </a:p>
          <a:p>
            <a:endParaRPr lang="en-DE" dirty="0"/>
          </a:p>
          <a:p>
            <a:r>
              <a:rPr lang="en-DE" dirty="0"/>
              <a:t>Das Team wählt die Kategorie und beantwortet dann die Frage</a:t>
            </a:r>
          </a:p>
          <a:p>
            <a:endParaRPr lang="en-DE" dirty="0"/>
          </a:p>
          <a:p>
            <a:r>
              <a:rPr lang="en-GB" dirty="0"/>
              <a:t>F</a:t>
            </a:r>
            <a:r>
              <a:rPr lang="en-DE" dirty="0"/>
              <a:t>ür eine richtige Antwort gibt es </a:t>
            </a:r>
            <a:r>
              <a:rPr lang="de-DE" dirty="0"/>
              <a:t>50 Punkte</a:t>
            </a:r>
            <a:endParaRPr lang="en-DE" dirty="0"/>
          </a:p>
          <a:p>
            <a:endParaRPr lang="en-DE" dirty="0"/>
          </a:p>
          <a:p>
            <a:pPr lvl="1"/>
            <a:endParaRPr lang="en-DE" dirty="0"/>
          </a:p>
          <a:p>
            <a:endParaRPr lang="en-DE" dirty="0"/>
          </a:p>
          <a:p>
            <a:endParaRPr lang="en-DE" dirty="0"/>
          </a:p>
          <a:p>
            <a:pPr marL="0" indent="0">
              <a:buNone/>
            </a:pPr>
            <a:endParaRPr lang="en-DE" dirty="0"/>
          </a:p>
          <a:p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7F4F6-2D95-DF12-4EBD-1D7F9A75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Die Fragerunde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BA82A-142B-A7AE-5F17-8F53BA23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9A30F-A1EB-CC41-930B-79AD638E5509}" type="datetime1">
              <a:rPr lang="de-DE" smtClean="0"/>
              <a:t>14.05.24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4BC43-60A8-8846-5E08-E8C587D6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de-DE" dirty="0"/>
              <a:t>Wer weiß denn sowas? – DOAG-Edition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29CDA-06E6-11A7-B74D-CE3EBCC2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342DC-9EBD-4B44-98B3-362CA8128CED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43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5CBAE-93A1-D943-362F-173B649FF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/>
              <a:t>Nach </a:t>
            </a:r>
            <a:r>
              <a:rPr lang="de-DE" dirty="0"/>
              <a:t>8</a:t>
            </a:r>
            <a:r>
              <a:rPr lang="en-DE"/>
              <a:t> </a:t>
            </a:r>
            <a:r>
              <a:rPr lang="en-DE" dirty="0"/>
              <a:t>Fragerunden oder maximal 30 Minuten ist der erste Teil vorbei</a:t>
            </a:r>
          </a:p>
          <a:p>
            <a:endParaRPr lang="en-DE" dirty="0"/>
          </a:p>
          <a:p>
            <a:r>
              <a:rPr lang="en-DE" dirty="0"/>
              <a:t>Danach kommt die Masterfrage</a:t>
            </a:r>
          </a:p>
          <a:p>
            <a:pPr lvl="1"/>
            <a:endParaRPr lang="en-DE" dirty="0"/>
          </a:p>
          <a:p>
            <a:endParaRPr lang="en-DE" dirty="0"/>
          </a:p>
          <a:p>
            <a:endParaRPr lang="en-DE" dirty="0"/>
          </a:p>
          <a:p>
            <a:pPr marL="0" indent="0">
              <a:buNone/>
            </a:pPr>
            <a:endParaRPr lang="en-DE" dirty="0"/>
          </a:p>
          <a:p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7F4F6-2D95-DF12-4EBD-1D7F9A75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Dauer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BA82A-142B-A7AE-5F17-8F53BA23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9A30F-A1EB-CC41-930B-79AD638E5509}" type="datetime1">
              <a:rPr lang="de-DE" smtClean="0"/>
              <a:t>14.05.24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4BC43-60A8-8846-5E08-E8C587D6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de-DE" dirty="0"/>
              <a:t>Wer weiß denn sowas? – DOAG-Edition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29CDA-06E6-11A7-B74D-CE3EBCC2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342DC-9EBD-4B44-98B3-362CA8128CED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11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5CBAE-93A1-D943-362F-173B649FF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Die Kategorie wird vorgegeben</a:t>
            </a:r>
          </a:p>
          <a:p>
            <a:r>
              <a:rPr lang="en-DE" dirty="0"/>
              <a:t>Die Teams bestimmen, wieviel sie setzen</a:t>
            </a:r>
          </a:p>
          <a:p>
            <a:pPr lvl="1"/>
            <a:r>
              <a:rPr lang="en-DE" dirty="0"/>
              <a:t>Hat ein Team nach der Fragerunde 0 </a:t>
            </a:r>
            <a:r>
              <a:rPr lang="de-DE" dirty="0"/>
              <a:t>Punkte</a:t>
            </a:r>
            <a:r>
              <a:rPr lang="en-DE" dirty="0"/>
              <a:t> bekommt es </a:t>
            </a:r>
            <a:r>
              <a:rPr lang="de-DE" dirty="0"/>
              <a:t>"Gnaden-Punkte"</a:t>
            </a:r>
            <a:endParaRPr lang="en-DE" dirty="0"/>
          </a:p>
          <a:p>
            <a:pPr lvl="1"/>
            <a:r>
              <a:rPr lang="en-DE" dirty="0"/>
              <a:t>In diesem Fall muss das andere Team alles setzen</a:t>
            </a:r>
          </a:p>
          <a:p>
            <a:r>
              <a:rPr lang="en-DE" dirty="0"/>
              <a:t>Bei richtiger Antwort wird der gesetzte Betrag zum Gewinn addiert, ansonsten abgezogen</a:t>
            </a:r>
          </a:p>
          <a:p>
            <a:r>
              <a:rPr lang="en-DE" dirty="0"/>
              <a:t>Für die Beantwortung der Frage haben die Teams </a:t>
            </a:r>
            <a:br>
              <a:rPr lang="en-DE" dirty="0"/>
            </a:br>
            <a:r>
              <a:rPr lang="en-DE" dirty="0"/>
              <a:t>35 Sekunden Zeit</a:t>
            </a:r>
          </a:p>
          <a:p>
            <a:endParaRPr lang="en-DE" dirty="0"/>
          </a:p>
          <a:p>
            <a:pPr lvl="1"/>
            <a:endParaRPr lang="en-DE" dirty="0"/>
          </a:p>
          <a:p>
            <a:endParaRPr lang="en-DE" dirty="0"/>
          </a:p>
          <a:p>
            <a:endParaRPr lang="en-DE" dirty="0"/>
          </a:p>
          <a:p>
            <a:pPr marL="0" indent="0">
              <a:buNone/>
            </a:pPr>
            <a:endParaRPr lang="en-DE" dirty="0"/>
          </a:p>
          <a:p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7F4F6-2D95-DF12-4EBD-1D7F9A75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Masterfrage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BA82A-142B-A7AE-5F17-8F53BA23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9A30F-A1EB-CC41-930B-79AD638E5509}" type="datetime1">
              <a:rPr lang="de-DE" smtClean="0"/>
              <a:t>14.05.24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4BC43-60A8-8846-5E08-E8C587D6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de-DE" dirty="0"/>
              <a:t>Wer weiß denn sowas? – DOAG-Edition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29CDA-06E6-11A7-B74D-CE3EBCC2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342DC-9EBD-4B44-98B3-362CA8128CED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02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71281EE-1DA8-FAF0-69A7-274F99791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 Gleichstand nach der Masterfrage gibt es eine Schätzfrage</a:t>
            </a:r>
          </a:p>
          <a:p>
            <a:r>
              <a:rPr lang="de-DE" dirty="0"/>
              <a:t>30 Sekunden Zeit</a:t>
            </a:r>
          </a:p>
          <a:p>
            <a:r>
              <a:rPr lang="de-DE" dirty="0"/>
              <a:t>Das Team, das näher an der gesuchten Zahl liegt, gewinnt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A3B839-51D9-3BA2-1037-A6E7EA70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Schätzfrage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9A13D1-2CC0-8856-E313-EBBC4B5A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9A30F-A1EB-CC41-930B-79AD638E5509}" type="datetime1">
              <a:rPr lang="de-DE" smtClean="0"/>
              <a:t>14.05.24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4C3D9E-E565-DB90-4189-8EEDCF25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de-DE" dirty="0"/>
              <a:t>Wer weiß denn sowas? – DOAG-Edition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4BB6CE-4406-6658-D928-0A6A353C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342DC-9EBD-4B44-98B3-362CA8128CED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42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5CBAE-93A1-D943-362F-173B649FF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Jedes Team vertritt eine gemeinnützige Organisation aus dem Raum Düsseldorf</a:t>
            </a:r>
          </a:p>
          <a:p>
            <a:r>
              <a:rPr lang="de-DE" dirty="0"/>
              <a:t>Die Mitglieder der DOAG-Datenbank-Community haben bereits XXX EUR für den Gewinn gespendet</a:t>
            </a:r>
            <a:endParaRPr lang="en-DE"/>
          </a:p>
          <a:p>
            <a:r>
              <a:rPr lang="en-DE"/>
              <a:t>Die Zuschauer können die Summe durch Spenden aufstocken</a:t>
            </a:r>
            <a:endParaRPr lang="de-DE" dirty="0"/>
          </a:p>
          <a:p>
            <a:pPr lvl="1"/>
            <a:r>
              <a:rPr lang="de-DE" dirty="0"/>
              <a:t>Die Spendenbox steht am DOAG-Stand</a:t>
            </a:r>
            <a:endParaRPr lang="en-DE"/>
          </a:p>
          <a:p>
            <a:endParaRPr lang="de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pPr marL="0" indent="0">
              <a:buNone/>
            </a:pPr>
            <a:endParaRPr lang="en-DE" dirty="0"/>
          </a:p>
          <a:p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7F4F6-2D95-DF12-4EBD-1D7F9A75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DE" dirty="0"/>
              <a:t>er Gewinn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BA82A-142B-A7AE-5F17-8F53BA23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9A30F-A1EB-CC41-930B-79AD638E5509}" type="datetime1">
              <a:rPr lang="de-DE" smtClean="0"/>
              <a:t>14.05.24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4BC43-60A8-8846-5E08-E8C587D6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de-DE" dirty="0"/>
              <a:t>Wer weiß denn sowas? – DOAG-Edition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29CDA-06E6-11A7-B74D-CE3EBCC2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342DC-9EBD-4B44-98B3-362CA8128CED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711141"/>
      </p:ext>
    </p:extLst>
  </p:cSld>
  <p:clrMapOvr>
    <a:masterClrMapping/>
  </p:clrMapOvr>
</p:sld>
</file>

<file path=ppt/theme/theme1.xml><?xml version="1.0" encoding="utf-8"?>
<a:theme xmlns:a="http://schemas.openxmlformats.org/drawingml/2006/main" name="DOAG_eV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2009_CD_Ueberarbeitu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12700">
          <a:solidFill>
            <a:srgbClr val="C0C0C0"/>
          </a:solidFill>
        </a:ln>
      </a:spPr>
      <a:bodyPr rtlCol="0" anchor="ctr" anchorCtr="1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1_2009_CD_Ueberarbeit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9_CD_Ueberarbeitu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9_CD_Ueberarbeitu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9_CD_Ueberarbeitu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9_CD_Ueberarbeitu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9_CD_Ueberarbeitu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9_CD_Ueberarbeitu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9_CD_Ueberarbeitu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9_CD_Ueberarbeitu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9_CD_Ueberarbeitu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9_CD_Ueberarbeitu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9_CD_Ueberarbeitu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-05-ahrends-flechtner-dba-sein-oder-nicht-sein-v01" id="{3515D734-D678-904F-A60A-D720DABFF4FA}" vid="{DE0A9055-3200-654B-B5CD-3CA5487CF9F9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DOAG_eV_Vorlage</Template>
  <TotalTime>0</TotalTime>
  <Words>535</Words>
  <Application>Microsoft Macintosh PowerPoint</Application>
  <PresentationFormat>Bildschirmpräsentation (16:9)</PresentationFormat>
  <Paragraphs>124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Symbol</vt:lpstr>
      <vt:lpstr>Times New Roman</vt:lpstr>
      <vt:lpstr>Wingdings</vt:lpstr>
      <vt:lpstr>DOAG_eV_Vorlage</vt:lpstr>
      <vt:lpstr>Wer weiß denn sowas? Die DOAG-Edition</vt:lpstr>
      <vt:lpstr>Zwei Teams</vt:lpstr>
      <vt:lpstr>Das Publikum</vt:lpstr>
      <vt:lpstr>Ein Ratespiel</vt:lpstr>
      <vt:lpstr>Die Fragerunde </vt:lpstr>
      <vt:lpstr>Dauer </vt:lpstr>
      <vt:lpstr>Masterfrage</vt:lpstr>
      <vt:lpstr>Schätzfrage</vt:lpstr>
      <vt:lpstr>Der Gewinn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 weiß denn sowas?</dc:title>
  <dc:creator>Markus Flechtner</dc:creator>
  <cp:lastModifiedBy>Markus Flechtner</cp:lastModifiedBy>
  <cp:revision>13</cp:revision>
  <cp:lastPrinted>2017-11-23T14:03:49Z</cp:lastPrinted>
  <dcterms:created xsi:type="dcterms:W3CDTF">2023-01-14T14:19:46Z</dcterms:created>
  <dcterms:modified xsi:type="dcterms:W3CDTF">2024-05-14T21:09:17Z</dcterms:modified>
</cp:coreProperties>
</file>